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2" r:id="rId7"/>
    <p:sldId id="263" r:id="rId8"/>
    <p:sldId id="264" r:id="rId9"/>
    <p:sldId id="265" r:id="rId10"/>
    <p:sldId id="277" r:id="rId11"/>
    <p:sldId id="280" r:id="rId12"/>
    <p:sldId id="268" r:id="rId13"/>
    <p:sldId id="267" r:id="rId14"/>
    <p:sldId id="269" r:id="rId15"/>
    <p:sldId id="270" r:id="rId16"/>
    <p:sldId id="271" r:id="rId17"/>
    <p:sldId id="272" r:id="rId18"/>
    <p:sldId id="273" r:id="rId19"/>
    <p:sldId id="274" r:id="rId20"/>
    <p:sldId id="275" r:id="rId21"/>
    <p:sldId id="276" r:id="rId22"/>
    <p:sldId id="281" r:id="rId23"/>
    <p:sldId id="282" r:id="rId24"/>
    <p:sldId id="283" r:id="rId25"/>
    <p:sldId id="284" r:id="rId26"/>
    <p:sldId id="285" r:id="rId27"/>
    <p:sldId id="286" r:id="rId28"/>
    <p:sldId id="287" r:id="rId29"/>
    <p:sldId id="288" r:id="rId30"/>
    <p:sldId id="289" r:id="rId31"/>
    <p:sldId id="290" r:id="rId32"/>
    <p:sldId id="291" r:id="rId3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97B9D5D-DE2D-490F-9D96-76C5EF05529F}">
          <p14:sldIdLst>
            <p14:sldId id="256"/>
            <p14:sldId id="257"/>
            <p14:sldId id="258"/>
            <p14:sldId id="259"/>
            <p14:sldId id="260"/>
            <p14:sldId id="262"/>
            <p14:sldId id="263"/>
          </p14:sldIdLst>
        </p14:section>
        <p14:section name="Sezione senza titolo" id="{F0219422-CC3D-41FA-8ECA-A6372AE85641}">
          <p14:sldIdLst>
            <p14:sldId id="264"/>
            <p14:sldId id="265"/>
            <p14:sldId id="277"/>
            <p14:sldId id="280"/>
            <p14:sldId id="268"/>
            <p14:sldId id="267"/>
            <p14:sldId id="269"/>
            <p14:sldId id="270"/>
            <p14:sldId id="271"/>
            <p14:sldId id="272"/>
            <p14:sldId id="273"/>
            <p14:sldId id="274"/>
            <p14:sldId id="275"/>
            <p14:sldId id="276"/>
            <p14:sldId id="281"/>
            <p14:sldId id="282"/>
            <p14:sldId id="283"/>
            <p14:sldId id="284"/>
            <p14:sldId id="285"/>
            <p14:sldId id="286"/>
            <p14:sldId id="287"/>
            <p14:sldId id="288"/>
            <p14:sldId id="289"/>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A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8" d="100"/>
          <a:sy n="98" d="100"/>
        </p:scale>
        <p:origin x="34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4:22:36.320"/>
    </inkml:context>
    <inkml:brush xml:id="br0">
      <inkml:brushProperty name="width" value="0.1" units="cm"/>
      <inkml:brushProperty name="height" value="0.1" units="cm"/>
      <inkml:brushProperty name="color" value="#E71224"/>
    </inkml:brush>
  </inkml:definitions>
  <inkml:trace contextRef="#ctx0" brushRef="#br0">4843 0 24575,'-4'1'0,"-1"0"0,1 1 0,0-1 0,1 1 0,-1 0 0,0 0 0,0 0 0,1 1 0,-1-1 0,1 1 0,0 0 0,0 0 0,0 0 0,0 0 0,0 1 0,-3 6 0,-26 23 0,-64 43 0,72-54 0,-2-1 0,-44 27 0,32-24 0,-65 56 0,49-36 0,-158 128 0,198-160 0,-85 61 0,36-46 0,10-6 0,30-11 0,-1-1 0,0 0 0,-1-2 0,1-1 0,-1-1 0,0-1 0,0-1 0,-1-1 0,-37-3 0,-114 3 0,-141-4 0,271-3 0,0-1 0,1-2 0,-57-18 0,15-1 0,75 24 0,1 0 0,0 0 0,-1 1 0,0 1 0,-21 0 0,-12-1 0,-125-18 0,11-5 0,112 16 0,0 1 0,-78-2 0,-46-3 0,138 11 0,-61-9 0,62 5 0,-65-1 0,91 7 0,-56 1 0,-109-12 0,-40-3 0,141 8 0,44 4 0,-47-9 0,6-3 0,-91-9 0,-37-6 0,137 15 0,33 8 0,0 0 0,0 1 0,-49-2 0,-30 0 0,76 3 0,-28 1 23,-67 3 1,42 2-1436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14.658"/>
    </inkml:context>
    <inkml:brush xml:id="br0">
      <inkml:brushProperty name="width" value="0.1" units="cm"/>
      <inkml:brushProperty name="height" value="0.1" units="cm"/>
      <inkml:brushProperty name="color" value="#E71224"/>
    </inkml:brush>
  </inkml:definitions>
  <inkml:trace contextRef="#ctx0" brushRef="#br0">2081 4643 24575,'-2'-22'0,"-2"1"0,0 0 0,-1 0 0,-1 0 0,-1 1 0,0 0 0,-2 0 0,0 1 0,-15-22 0,1 2 0,16 25 0,-1 0 0,-1 0 0,0 1 0,-22-23 0,9 11 0,0-1 0,2 0 0,1-2 0,-27-51 0,-16-23 0,-20-34 0,-69-75 0,8 27 0,103 137 0,22 25 0,0 1 0,-28-48 0,-19-49 0,42 81 0,10 19 0,2 0 0,0-1 0,1 0 0,1-1 0,-11-35 0,10 17 0,1 9 0,1 1 0,2-2 0,1 1 0,2 0 0,-1-33 0,1 7 0,1 49 0,1-1 0,0 1 0,1-1 0,-1 1 0,1-1 0,0 1 0,1-1 0,0 1 0,0 0 0,0-1 0,1 1 0,0 0 0,0 0 0,0 0 0,1 0 0,5-9 0,72-89 0,28-41 0,-97 129 0,0-1 0,-1-1 0,0 0 0,-2 0 0,0-1 0,-1 0 0,-1 0 0,0-1 0,4-37 0,-9 48 0,-1 0 0,0 0 0,-1 0 0,0 0 0,0 0 0,-1 0 0,0 1 0,-1-1 0,1 1 0,-2-1 0,1 1 0,-1 0 0,-9-13 0,6 7 0,-11-35 0,16 42 0,0 0 0,0 0 0,-1 0 0,0 0 0,0 0 0,-1 0 0,0 1 0,-9-12 0,-6-10 0,16 23 0,0 0 0,0 0 0,-1 0 0,1 1 0,-1-1 0,0 1 0,-7-5 0,11 8 0,-1 1 0,0-1 0,0 1 0,0 0 0,1-1 0,-1 1 0,0 0 0,0 0 0,0-1 0,0 1 0,0 0 0,0 0 0,0 0 0,1 0 0,-1 0 0,0 0 0,0 1 0,0-1 0,0 0 0,-1 1 0,0 0 0,0 0 0,0 1 0,0-1 0,0 1 0,0-1 0,1 1 0,-1-1 0,1 1 0,-1 0 0,1 0 0,-2 3 0,-12 19 0,7-14 0,2 1 0,-1 0 0,2 0 0,-1 1 0,-4 14 0,7-17 0,-1 0 0,-1 0 0,0-1 0,0 1 0,0-1 0,-10 10 0,-21 33 0,18-12 0,-2-1 0,-2 0 0,-40 50 0,47-70 0,0-1 0,-2 0 0,0-2 0,-1 1 0,-27 16 0,36-27 0,1 0 0,-1 0 0,1-1 0,-1 0 0,0-1 0,-1 0 0,1 0 0,0-1 0,-1 0 0,0-1 0,1 0 0,-1-1 0,0 0 0,1 0 0,-19-3 0,24 1 0,-1 0 0,1 1 0,0-2 0,0 1 0,0 0 0,0-1 0,0 0 0,0 0 0,1 0 0,-1 0 0,1 0 0,-5-8 0,-37-55 0,20 27 0,9 14 0,-24-47 0,1-1 0,25 47 0,1-1 0,1 0 0,-8-30 0,-8-18 0,-33-96 0,56 162 0,1 0 0,-1 1 0,-1 0 0,-8-11 0,8 11 0,0 0 0,0 0 0,1 0 0,-7-16 0,-14-39 0,12 32 0,1-1 0,2 0 0,1 0 0,-7-42 0,4-31 0,1 50 0,8 45 0,1 0 0,1 0 0,0 0 0,-1-14 0,1 8 0,1-1 0,1 1 0,1-1 0,0 1 0,1-1 0,1 1 0,0 0 0,1 0 0,1 0 0,1 0 0,9-19 0,25-33 0,30-58 0,-53 89 0,5-10 0,21-69 0,-26 74 0,-13 33 0,-1 0 0,1 0 0,-1 0 0,3-19 0,1-8 0,2 1 0,1 1 0,21-50 0,-3 7 0,-23 65-170,0 0-1,1 0 0,0 0 1,1 1-1,0 0 0,1 0 1,11-11-1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35.989"/>
    </inkml:context>
    <inkml:brush xml:id="br0">
      <inkml:brushProperty name="width" value="0.1" units="cm"/>
      <inkml:brushProperty name="height" value="0.1" units="cm"/>
      <inkml:brushProperty name="color" value="#E71224"/>
    </inkml:brush>
  </inkml:definitions>
  <inkml:trace contextRef="#ctx0" brushRef="#br0">1 3866 24575,'2'-12'0,"1"1"0,0 0 0,0 0 0,2 0 0,-1 0 0,1 1 0,12-19 0,-3 4 0,7-15 0,-3-1 0,15-45 0,-26 57 0,-1-1 0,-2 0 0,2-44 0,-4 34 0,9-45 0,-7 61 0,-2-1 0,0-24 0,-2 31 0,1 0 0,0-1 0,2 1 0,0 1 0,6-23 0,16-54 0,-18 66 0,0 0 0,17-41 0,13-25 0,-27 64 0,2 0 0,1 0 0,31-51 0,-20 41 0,-2-2 0,-1 0 0,26-83 0,17-36 0,-41 107 0,18-61 0,-31 83 0,22-74 0,-1 17 0,-21 67 0,-2 0 0,9-37 0,14-67 0,4-29 0,-29 125 0,0 1 0,2 0 0,15-36 0,-5 24 0,24-64 0,-31 71 0,1 1 0,2 1 0,1 0 0,2 1 0,1 1 0,37-48 0,-39 54 0,-1 0 0,-1-1 0,-1-1 0,16-47 0,-15 37 0,31-59 0,-39 85 0,2-2 0,0-1 0,0 0 0,-2 0 0,1 0 0,-2-1 0,0 0 0,0 0 0,-2-1 0,1 1 0,1-27 0,-5 28 0,1-1 0,1 1 0,0 0 0,1 0 0,0 0 0,10-24 0,40-69 0,-50 100 0,2-4 0,0 1 0,0 0 0,1 0 0,1 0 0,10-11 0,-14 17 0,1 1 0,0-1 0,0 1 0,0-1 0,0 1 0,0 1 0,0-1 0,0 0 0,1 1 0,-1 0 0,0 0 0,1 0 0,-1 1 0,1-1 0,7 1 0,60-1 0,120 4 0,-141 3 0,56 1 0,-74-5 0,60 10 0,-59-7 0,59 3 0,1024-8 0,-957 13 0,-155-13 0,0 1 0,0 0 0,0 0 0,0 0 0,0 1 0,0 0 0,-1 0 0,1 0 0,0 0 0,4 4 0,-3-2 0,0-1 0,0 0 0,0-1 0,0 1 0,0-1 0,10 2 0,10-1 0,1 2 0,45 15 0,-62-16 0,0 0 0,0 1 0,-1 0 0,1 1 0,-2 0 0,1 0 0,-1 1 0,1 0 0,12 16 0,-8-5 0,-1 0 0,0 2 0,-2-1 0,0 1 0,-1 1 0,7 23 0,20 46 0,-33-82 0,0 0 0,-1 1 0,0-1 0,0 1 0,-1-1 0,1 17 0,-2-15 0,1 0 0,0 0 0,1 0 0,0-1 0,4 13 0,-3-14 0,1 0 0,0-1 0,0 1 0,1-1 0,0 0 0,0 0 0,0 0 0,1 0 0,0-1 0,0 0 0,1-1 0,0 1 0,0-1 0,0 0 0,1-1 0,9 5 0,-2-4 0,0 0 0,0 0 0,0-2 0,0 0 0,1-1 0,0 0 0,-1-1 0,20-2 0,445 0 46,-260 2-1457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44.790"/>
    </inkml:context>
    <inkml:brush xml:id="br0">
      <inkml:brushProperty name="width" value="0.1" units="cm"/>
      <inkml:brushProperty name="height" value="0.1" units="cm"/>
      <inkml:brushProperty name="color" value="#E71224"/>
    </inkml:brush>
  </inkml:definitions>
  <inkml:trace contextRef="#ctx0" brushRef="#br0">0 627 24575,'7'-1'0,"0"0"0,0 0 0,0 0 0,0-1 0,0 0 0,-1 0 0,1-1 0,-1 1 0,0-2 0,10-5 0,60-49 0,-21 15 0,8 1 0,-13 11 0,-1-3 0,-1-2 0,56-56 0,-7 13 0,102-98 0,-191 170-1365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53.586"/>
    </inkml:context>
    <inkml:brush xml:id="br0">
      <inkml:brushProperty name="width" value="0.1" units="cm"/>
      <inkml:brushProperty name="height" value="0.1" units="cm"/>
      <inkml:brushProperty name="color" value="#E71224"/>
    </inkml:brush>
  </inkml:definitions>
  <inkml:trace contextRef="#ctx0" brushRef="#br0">1 1231 24575,'5'0'0,"-1"0"0,1-1 0,0 1 0,0-1 0,0 0 0,-1-1 0,1 1 0,-1-1 0,1 0 0,-1 0 0,0 0 0,1 0 0,-1-1 0,0 0 0,-1 0 0,1 0 0,4-5 0,3-5 0,-2 1 0,0-1 0,15-29 0,-16 26 0,1 1 0,20-26 0,0-1 0,-24 33 0,0 1 0,1 0 0,0 0 0,0 0 0,11-9 0,167-144 0,-73 57 0,-1 1 0,84-40 0,-152 107 0,15-10 0,134-60 0,-73 47 0,38-20 0,-19-15 0,-119 82-1365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8:06.397"/>
    </inkml:context>
    <inkml:brush xml:id="br0">
      <inkml:brushProperty name="width" value="0.1" units="cm"/>
      <inkml:brushProperty name="height" value="0.1" units="cm"/>
      <inkml:brushProperty name="color" value="#E71224"/>
    </inkml:brush>
  </inkml:definitions>
  <inkml:trace contextRef="#ctx0" brushRef="#br0">0 5853 24575,'7'-2'0,"-1"0"0,0 0 0,0-1 0,-1 0 0,1 0 0,0 0 0,-1-1 0,0 1 0,0-1 0,0-1 0,0 1 0,7-9 0,15-11 0,51-36 0,138-95 0,-102 79 0,-70 44 0,55-29 0,170-78 0,-204 110 0,-48 22 0,0-1 0,0 0 0,20-14 0,-23 13 0,1 1 0,0 1 0,29-11 0,-28 12 0,-1 0 0,0-1 0,28-17 0,-25 11 0,-4 4 0,0-1 0,-1-1 0,0 0 0,14-15 0,-23 20 0,0 0 0,0 0 0,-1 0 0,0 0 0,0 0 0,0 0 0,-1-1 0,0 0 0,0 1 0,0-1 0,-1 0 0,0 0 0,0-12 0,0-8 0,-2-1 0,0 1 0,-2-1 0,-1 1 0,-1 0 0,-1 0 0,-1 1 0,-14-32 0,-24-79 0,31 100 0,-16-73 0,11 32 0,9 52 0,-21-45 0,15 36 0,-12-37 0,3-1 0,-22-117 0,35 136 0,6 25 0,-1-52 0,2 28 0,1-49 0,4 76 0,-1 0 0,-1 0 0,-1 0 0,-1 1 0,-11-39 0,4 26 0,2-1 0,2 0 0,1-1 0,0-54 0,4 68 0,-10-184 0,10 143 0,0 43 0,1 1 0,1-1 0,1 1 0,1-1 0,9-36 0,-3 37 0,22-39 0,-10 22 0,-14 30 0,0 1 0,1 1 0,0-1 0,0 1 0,1 0 0,0 1 0,1 0 0,-1 0 0,1 0 0,1 2 0,13-8 0,-7 4 0,-1-1 0,-1 0 0,19-17 0,12-20 0,-2-3 0,-2-1 0,54-89 0,29-47 0,-102 147 0,33-82 0,-45 98 0,4-18 0,-2 1 0,-2-2 0,-2 0 0,4-53 0,-4 35 0,-6 27 0,-1-1 0,-1 0 0,-7-44 0,-1-41 0,9 82 0,0 8 0,-2 1 0,-5-43 0,4 63 0,1 0 0,-2 1 0,1-1 0,-1 1 0,0 0 0,-1 0 0,0 0 0,0 0 0,-1 1 0,0-1 0,0 1 0,-11-11 0,-24-26 0,-13-12 0,16 22 0,-46-57 0,41 43 0,37 41 0,-1 0 0,0 1 0,0-1 0,-1 1 0,0 0 0,0 1 0,0 0 0,0 0 0,-1 0 0,0 1 0,0 0 0,-14-4 0,-5-2 0,0-2 0,-39-22 0,31 14 0,4 4 0,1-2 0,0-2 0,2-1 0,-44-40 0,31 13 0,32 36 0,0 1 0,-1-1 0,0 2 0,-21-17 0,-25-7-1365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14.658"/>
    </inkml:context>
    <inkml:brush xml:id="br0">
      <inkml:brushProperty name="width" value="0.1" units="cm"/>
      <inkml:brushProperty name="height" value="0.1" units="cm"/>
      <inkml:brushProperty name="color" value="#E71224"/>
    </inkml:brush>
  </inkml:definitions>
  <inkml:trace contextRef="#ctx0" brushRef="#br0">2081 4643 24575,'-2'-22'0,"-2"1"0,0 0 0,-1 0 0,-1 0 0,-1 1 0,0 0 0,-2 0 0,0 1 0,-15-22 0,1 2 0,16 25 0,-1 0 0,-1 0 0,0 1 0,-22-23 0,9 11 0,0-1 0,2 0 0,1-2 0,-27-51 0,-16-23 0,-20-34 0,-69-75 0,8 27 0,103 137 0,22 25 0,0 1 0,-28-48 0,-19-49 0,42 81 0,10 19 0,2 0 0,0-1 0,1 0 0,1-1 0,-11-35 0,10 17 0,1 9 0,1 1 0,2-2 0,1 1 0,2 0 0,-1-33 0,1 7 0,1 49 0,1-1 0,0 1 0,1-1 0,-1 1 0,1-1 0,0 1 0,1-1 0,0 1 0,0 0 0,0-1 0,1 1 0,0 0 0,0 0 0,0 0 0,1 0 0,5-9 0,72-89 0,28-41 0,-97 129 0,0-1 0,-1-1 0,0 0 0,-2 0 0,0-1 0,-1 0 0,-1 0 0,0-1 0,4-37 0,-9 48 0,-1 0 0,0 0 0,-1 0 0,0 0 0,0 0 0,-1 0 0,0 1 0,-1-1 0,1 1 0,-2-1 0,1 1 0,-1 0 0,-9-13 0,6 7 0,-11-35 0,16 42 0,0 0 0,0 0 0,-1 0 0,0 0 0,0 0 0,-1 0 0,0 1 0,-9-12 0,-6-10 0,16 23 0,0 0 0,0 0 0,-1 0 0,1 1 0,-1-1 0,0 1 0,-7-5 0,11 8 0,-1 1 0,0-1 0,0 1 0,0 0 0,1-1 0,-1 1 0,0 0 0,0 0 0,0-1 0,0 1 0,0 0 0,0 0 0,0 0 0,1 0 0,-1 0 0,0 0 0,0 1 0,0-1 0,0 0 0,-1 1 0,0 0 0,0 0 0,0 1 0,0-1 0,0 1 0,0-1 0,1 1 0,-1-1 0,1 1 0,-1 0 0,1 0 0,-2 3 0,-12 19 0,7-14 0,2 1 0,-1 0 0,2 0 0,-1 1 0,-4 14 0,7-17 0,-1 0 0,-1 0 0,0-1 0,0 1 0,0-1 0,-10 10 0,-21 33 0,18-12 0,-2-1 0,-2 0 0,-40 50 0,47-70 0,0-1 0,-2 0 0,0-2 0,-1 1 0,-27 16 0,36-27 0,1 0 0,-1 0 0,1-1 0,-1 0 0,0-1 0,-1 0 0,1 0 0,0-1 0,-1 0 0,0-1 0,1 0 0,-1-1 0,0 0 0,1 0 0,-19-3 0,24 1 0,-1 0 0,1 1 0,0-2 0,0 1 0,0 0 0,0-1 0,0 0 0,0 0 0,1 0 0,-1 0 0,1 0 0,-5-8 0,-37-55 0,20 27 0,9 14 0,-24-47 0,1-1 0,25 47 0,1-1 0,1 0 0,-8-30 0,-8-18 0,-33-96 0,56 162 0,1 0 0,-1 1 0,-1 0 0,-8-11 0,8 11 0,0 0 0,0 0 0,1 0 0,-7-16 0,-14-39 0,12 32 0,1-1 0,2 0 0,1 0 0,-7-42 0,4-31 0,1 50 0,8 45 0,1 0 0,1 0 0,0 0 0,-1-14 0,1 8 0,1-1 0,1 1 0,1-1 0,0 1 0,1-1 0,1 1 0,0 0 0,1 0 0,1 0 0,1 0 0,9-19 0,25-33 0,30-58 0,-53 89 0,5-10 0,21-69 0,-26 74 0,-13 33 0,-1 0 0,1 0 0,-1 0 0,3-19 0,1-8 0,2 1 0,1 1 0,21-50 0,-3 7 0,-23 65-170,0 0-1,1 0 0,0 0 1,1 1-1,0 0 0,1 0 1,11-11-1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35.989"/>
    </inkml:context>
    <inkml:brush xml:id="br0">
      <inkml:brushProperty name="width" value="0.1" units="cm"/>
      <inkml:brushProperty name="height" value="0.1" units="cm"/>
      <inkml:brushProperty name="color" value="#E71224"/>
    </inkml:brush>
  </inkml:definitions>
  <inkml:trace contextRef="#ctx0" brushRef="#br0">1 3866 24575,'2'-12'0,"1"1"0,0 0 0,0 0 0,2 0 0,-1 0 0,1 1 0,12-19 0,-3 4 0,7-15 0,-3-1 0,15-45 0,-26 57 0,-1-1 0,-2 0 0,2-44 0,-4 34 0,9-45 0,-7 61 0,-2-1 0,0-24 0,-2 31 0,1 0 0,0-1 0,2 1 0,0 1 0,6-23 0,16-54 0,-18 66 0,0 0 0,17-41 0,13-25 0,-27 64 0,2 0 0,1 0 0,31-51 0,-20 41 0,-2-2 0,-1 0 0,26-83 0,17-36 0,-41 107 0,18-61 0,-31 83 0,22-74 0,-1 17 0,-21 67 0,-2 0 0,9-37 0,14-67 0,4-29 0,-29 125 0,0 1 0,2 0 0,15-36 0,-5 24 0,24-64 0,-31 71 0,1 1 0,2 1 0,1 0 0,2 1 0,1 1 0,37-48 0,-39 54 0,-1 0 0,-1-1 0,-1-1 0,16-47 0,-15 37 0,31-59 0,-39 85 0,2-2 0,0-1 0,0 0 0,-2 0 0,1 0 0,-2-1 0,0 0 0,0 0 0,-2-1 0,1 1 0,1-27 0,-5 28 0,1-1 0,1 1 0,0 0 0,1 0 0,0 0 0,10-24 0,40-69 0,-50 100 0,2-4 0,0 1 0,0 0 0,1 0 0,1 0 0,10-11 0,-14 17 0,1 1 0,0-1 0,0 1 0,0-1 0,0 1 0,0 1 0,0-1 0,0 0 0,1 1 0,-1 0 0,0 0 0,1 0 0,-1 1 0,1-1 0,7 1 0,60-1 0,120 4 0,-141 3 0,56 1 0,-74-5 0,60 10 0,-59-7 0,59 3 0,1024-8 0,-957 13 0,-155-13 0,0 1 0,0 0 0,0 0 0,0 0 0,0 1 0,0 0 0,-1 0 0,1 0 0,0 0 0,4 4 0,-3-2 0,0-1 0,0 0 0,0-1 0,0 1 0,0-1 0,10 2 0,10-1 0,1 2 0,45 15 0,-62-16 0,0 0 0,0 1 0,-1 0 0,1 1 0,-2 0 0,1 0 0,-1 1 0,1 0 0,12 16 0,-8-5 0,-1 0 0,0 2 0,-2-1 0,0 1 0,-1 1 0,7 23 0,20 46 0,-33-82 0,0 0 0,-1 1 0,0-1 0,0 1 0,-1-1 0,1 17 0,-2-15 0,1 0 0,0 0 0,1 0 0,0-1 0,4 13 0,-3-14 0,1 0 0,0-1 0,0 1 0,1-1 0,0 0 0,0 0 0,0 0 0,1 0 0,0-1 0,0 0 0,1-1 0,0 1 0,0-1 0,0 0 0,1-1 0,9 5 0,-2-4 0,0 0 0,0 0 0,0-2 0,0 0 0,1-1 0,0 0 0,-1-1 0,20-2 0,445 0 46,-260 2-1457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44.790"/>
    </inkml:context>
    <inkml:brush xml:id="br0">
      <inkml:brushProperty name="width" value="0.1" units="cm"/>
      <inkml:brushProperty name="height" value="0.1" units="cm"/>
      <inkml:brushProperty name="color" value="#E71224"/>
    </inkml:brush>
  </inkml:definitions>
  <inkml:trace contextRef="#ctx0" brushRef="#br0">0 627 24575,'7'-1'0,"0"0"0,0 0 0,0 0 0,0-1 0,0 0 0,-1 0 0,1-1 0,-1 1 0,0-2 0,10-5 0,60-49 0,-21 15 0,8 1 0,-13 11 0,-1-3 0,-1-2 0,56-56 0,-7 13 0,102-98 0,-191 170-1365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7:53.586"/>
    </inkml:context>
    <inkml:brush xml:id="br0">
      <inkml:brushProperty name="width" value="0.1" units="cm"/>
      <inkml:brushProperty name="height" value="0.1" units="cm"/>
      <inkml:brushProperty name="color" value="#E71224"/>
    </inkml:brush>
  </inkml:definitions>
  <inkml:trace contextRef="#ctx0" brushRef="#br0">1 1231 24575,'5'0'0,"-1"0"0,1-1 0,0 1 0,0-1 0,0 0 0,-1-1 0,1 1 0,-1-1 0,1 0 0,-1 0 0,0 0 0,1 0 0,-1-1 0,0 0 0,-1 0 0,1 0 0,4-5 0,3-5 0,-2 1 0,0-1 0,15-29 0,-16 26 0,1 1 0,20-26 0,0-1 0,-24 33 0,0 1 0,1 0 0,0 0 0,0 0 0,11-9 0,167-144 0,-73 57 0,-1 1 0,84-40 0,-152 107 0,15-10 0,134-60 0,-73 47 0,38-20 0,-19-15 0,-119 82-1365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4:22:48.961"/>
    </inkml:context>
    <inkml:brush xml:id="br0">
      <inkml:brushProperty name="width" value="0.1" units="cm"/>
      <inkml:brushProperty name="height" value="0.1" units="cm"/>
      <inkml:brushProperty name="color" value="#E71224"/>
    </inkml:brush>
  </inkml:definitions>
  <inkml:trace contextRef="#ctx0" brushRef="#br0">0 0 24575,'20'1'0,"-1"2"0,0 0 0,37 10 0,6 2 0,-8-4 0,-24-4 0,1-2 0,63 3 0,64 6 0,-126-12 0,0 1 0,0 2 0,57 16 0,-48-10 0,-10-4 0,1-1 0,0-1 0,1-2 0,38 0 0,100 10 0,-131-13 0,10-2 0,-1 2 0,1 3 0,97 17 0,-130-17 0,1 0 0,-1-2 0,1 0 0,24-2 0,-24 0 0,-1 0 0,1 2 0,0 0 0,24 5 0,-21-2 0,1-1 0,0-1 0,23-1 0,38 5 0,76 11 0,-42 2 0,-84-12 0,1-2 0,59 3 0,254 5 0,-242-15 0,145 4 0,-204 3 0,93 3 0,-84 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4:23:34.950"/>
    </inkml:context>
    <inkml:brush xml:id="br0">
      <inkml:brushProperty name="width" value="0.1" units="cm"/>
      <inkml:brushProperty name="height" value="0.1" units="cm"/>
      <inkml:brushProperty name="color" value="#E71224"/>
    </inkml:brush>
  </inkml:definitions>
  <inkml:trace contextRef="#ctx0" brushRef="#br0">1 0 24575,'141'8'0,"-66"-2"0,5 7 0,-59-8 0,1-2 0,33 3 0,-33-6 0,241 11 0,31-7 0,-156-7 0,854 3 0,-752 14 0,-173-14 0,78 10 0,56 3 0,-108-7 0,122-6 0,-77-3 0,391 3 0,-503-2-1365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5:19:15.393"/>
    </inkml:context>
    <inkml:brush xml:id="br0">
      <inkml:brushProperty name="width" value="0.1" units="cm"/>
      <inkml:brushProperty name="height" value="0.1" units="cm"/>
      <inkml:brushProperty name="color" value="#E71224"/>
    </inkml:brush>
  </inkml:definitions>
  <inkml:trace contextRef="#ctx0" brushRef="#br0">1413 6902 24575,'1'0'0,"0"0"0,0-1 0,1 1 0,-1 0 0,0-1 0,0 1 0,0-1 0,0 1 0,0-1 0,0 1 0,0-1 0,0 0 0,0 0 0,0 1 0,0-1 0,0 0 0,-1 0 0,1 0 0,0 0 0,0 0 0,-1 0 0,1 0 0,-1 0 0,1 0 0,-1 0 0,1-1 0,-1 1 0,0 0 0,1-2 0,5-48 0,-2 15 0,9 3 0,-9 27 0,-1-1 0,-1 0 0,1 1 0,-1-1 0,-1 0 0,1 0 0,0-13 0,0-3 0,1 0 0,1 0 0,1 0 0,1 0 0,17-39 0,8-31 0,-27 69 0,-1 0 0,-1-1 0,-1 0 0,-4-42 0,0-1 0,3 63 0,0 1 0,0-1 0,0 0 0,-1 1 0,0-1 0,0 1 0,0-1 0,-1 1 0,0 0 0,1-1 0,-2 1 0,1 0 0,0 0 0,-1 0 0,1 1 0,-1-1 0,0 1 0,-1-1 0,1 1 0,-8-5 0,-2 0 0,0 0 0,-1 1 0,0 1 0,-29-9 0,13 5 0,15 4 0,-1-1 0,-1 1 0,1 1 0,-1 1 0,0 0 0,-1 1 0,1 0 0,-22 1 0,22 3 0,0 1 0,0 1 0,0 0 0,0 1 0,1 1 0,0 1 0,0 0 0,-17 10 0,19-10 0,-1 0 0,1 0 0,-1-1 0,0-1 0,0-1 0,0 0 0,-22 1 0,-115-5 0,67-1 0,28 4 0,39 0 0,0-1 0,0-1 0,1 0 0,-1-1 0,0-1 0,-34-9 0,40 7 0,0-2 0,0 1 0,0-2 0,1 0 0,0 0 0,0 0 0,1-2 0,0 1 0,1-1 0,0-1 0,-15-19 0,17 19 0,1 0 0,1-1 0,0 0 0,0 0 0,1 0 0,1-1 0,-1 1 0,-1-22 0,1-4 0,2-55 0,2 73 0,0 13 0,1 0 0,0-1 0,0 1 0,0 0 0,1-1 0,0 1 0,0 0 0,1 0 0,-1 1 0,1-1 0,5-7 0,48-55 0,-21 29 0,-26 29 0,0 0 0,-1-1 0,-1 0 0,0 0 0,0-1 0,-2 0 0,1 0 0,-1 0 0,-1 0 0,0-1 0,-1 0 0,0 0 0,-1 0 0,0 0 0,-1-18 0,0 20 0,-1 1 0,-1-1 0,1 0 0,-2 1 0,0 0 0,0-1 0,0 1 0,-1 0 0,-1 0 0,0 0 0,0 0 0,-1 1 0,-9-13 0,-64-102 0,74 116 0,1 0 0,0 0 0,1 0 0,0-1 0,0 1 0,1 0 0,0-1 0,0 1 0,1-1 0,0 0 0,1 1 0,1-10 0,-1 5 0,0 0 0,-1 0 0,-1 0 0,-2-15 0,-5-15 0,-2-66 0,6 63 0,3 39 0,-1 0 0,0 0 0,0-1 0,-1 1 0,0 1 0,0-1 0,-1 0 0,0 1 0,0-1 0,0 1 0,-8-7 0,0-1 0,-1 1 0,0 0 0,-23-16 0,18 13 0,0 0 0,1-2 0,1 0 0,1-1 0,0 0 0,1-2 0,2 1 0,-14-29 0,21 38 0,0-1 0,0 0 0,1 0 0,1 0 0,0-1 0,0 1 0,2-1 0,-1 1 0,2-1 0,-1 0 0,4-19 0,1 9 0,1 0 0,1 0 0,0 1 0,2 0 0,15-28 0,-17 38 0,1 1 0,0-1 0,1 1 0,0 1 0,0-1 0,1 2 0,1-1 0,17-13 0,1-2 0,12-19 0,-32 33 0,1 1 0,0 0 0,14-12 0,-16 16 0,-1 0 0,1-1 0,-1 0 0,-1 0 0,0-1 0,0 0 0,0 0 0,-1 0 0,0 0 0,-1-1 0,0 1 0,4-19 0,19-41 0,-6 38 0,5-13 0,-10 6 0,-9 24 0,0 0 0,-2-1 0,1 1 0,-2-1 0,0 0 0,0 0 0,0-18 0,-3-53 0,-1 23 0,11-96 0,31-26 0,-28 140 0,-9 35 0,-1 0 0,0 0 0,-1-1 0,0 1 0,-1-1 0,1-10 0,10-112 0,1-24 0,-14 111 0,2-58 0,12 60 0,-10 38 0,-1-1 0,0 0 0,0 1 0,0-1 0,-1 0 0,1-10 0,-3-302 0,-2 296 0,2 20 0,0 0 0,1 1 0,-1-1 0,1 0 0,-1 0 0,1 0 0,0 1 0,0-1 0,0 0 0,0 0 0,0 0 0,0 0 0,0 0 0,1 1 0,-1-1 0,0 0 0,1 0 0,0 1 0,-1-1 0,1 0 0,0 0 0,0 1 0,0-1 0,0 1 0,0-1 0,0 1 0,1 0 0,-1-1 0,0 1 0,1 0 0,-1 0 0,1 0 0,-1 0 0,1 0 0,0 0 0,-1 0 0,5-1 0,46-22 0,-53 18 0,-12 2 0,-16 1 0,27 3 0,-14-3 0,1-1 0,0 0 0,0-1 0,0-1 0,1 0 0,0-1 0,0 0 0,-18-14 0,14 10 0,0 0 0,-2 1 0,-29-11 0,48 21 0,0 0 0,-1-1 0,1 1 0,0 0 0,0 0 0,0-1 0,0 1 0,0-1 0,0 1 0,0-1 0,0 0 0,0 1 0,0-1 0,1 0 0,-1 1 0,0-1 0,0 0 0,1 0 0,-1 0 0,0 0 0,0-1 0,1 1 0,0 1 0,0-1 0,1 0 0,-1 1 0,0-1 0,0 0 0,1 1 0,-1-1 0,0 0 0,1 1 0,-1-1 0,1 1 0,-1-1 0,1 1 0,-1-1 0,1 1 0,-1-1 0,1 1 0,-1-1 0,1 1 0,0 0 0,-1-1 0,2 1 0,3-3 0,0 1 0,1-1 0,-1 1 0,1 1 0,-1-1 0,10 0 0,-17 2 0,-5 1 0,-1-1 0,1 0 0,0 0 0,-1-1 0,-9-1 0,15 1 0,-1 1 0,1-1 0,0 0 0,-1 1 0,1-1 0,0 0 0,-1 0 0,1-1 0,0 1 0,0 0 0,0-1 0,0 1 0,0-1 0,1 0 0,-1 0 0,0 1 0,1-1 0,-1 0 0,1 0 0,-1-1 0,1 1 0,0 0 0,0 0 0,0-1 0,1 1 0,-1 0 0,-1-5 0,2-4 0,0 1 0,0-1 0,0 1 0,2-1 0,-1 1 0,1 0 0,1 0 0,-1 0 0,7-14 0,8-13 0,24-40 0,-1 2 0,-25 41 0,6-13 0,51-84 0,-52 101 0,1 2 0,1 1 0,1 0 0,2 2 0,29-24 0,-5 12 0,-27 21 0,-2 0 0,23-22 0,-13 10 0,0 2 0,2 1 0,1 2 0,41-24 0,-55 37 0,-1-2 0,-1 0 0,23-21 0,-36 29 0,0 0 0,0-1 0,0 1 0,0-1 0,-1 0 0,0 0 0,0-1 0,0 1 0,0 0 0,-1-1 0,0 0 0,0 0 0,-1 1 0,0-1 0,0 0 0,1-10 0,-2 9 0,-1 0 0,1-1 0,-1 1 0,-1 0 0,1 0 0,-1 0 0,-1 0 0,1 0 0,-1 1 0,0-1 0,-1 1 0,1-1 0,-1 1 0,0 0 0,-7-6 0,-5-4 0,-1 1 0,0 0 0,-30-19 0,32 24 0,-40-38 0,44 41-114,1 0 1,0-1-1,0 0 0,1-1 0,0 0 1,0 0-1,1-1 0,0 0 0,1-1 1,0 0-1,-8-17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5:19:26.048"/>
    </inkml:context>
    <inkml:brush xml:id="br0">
      <inkml:brushProperty name="width" value="0.1" units="cm"/>
      <inkml:brushProperty name="height" value="0.1" units="cm"/>
      <inkml:brushProperty name="color" value="#E71224"/>
    </inkml:brush>
  </inkml:definitions>
  <inkml:trace contextRef="#ctx0" brushRef="#br0">0 2137 24575,'14'-172'0,"-13"160"0,0 0 0,1 0 0,1 1 0,3-15 0,-2 14 0,-1-1 0,0 1 0,1-23 0,-5-429 0,-12 305 0,12 140 0,2 0 0,0 0 0,1 0 0,1 1 0,1-1 0,1 1 0,0 0 0,15-32 0,-13 32 0,-1 0 0,0-1 0,-1 0 0,2-22 0,-4 23 0,1-1 0,0 1 0,1-1 0,12-26 0,21-42 0,-25 55 0,1 1 0,18-31 0,64-123 0,-38 78 0,-39 68 0,3 0 0,33-45 0,-50 77 0,1-1 0,0 1 0,1 0 0,0 1 0,0-1 0,0 1 0,1 1 0,0-1 0,0 2 0,1-1 0,-1 1 0,1 0 0,0 0 0,0 1 0,0 1 0,0 0 0,18-3 0,-18 4 0,1-1 0,0 1 0,0 0 0,1 0 0,-1 1 0,0 1 0,15 2 0,14 2 0,-32-5 0,-1 0 0,0 1 0,0 0 0,0 0 0,0 0 0,0 1 0,0 0 0,0 0 0,0 1 0,0-1 0,-1 1 0,1 0 0,-1 1 0,0-1 0,0 1 0,0 0 0,5 7 0,0-1 0,-6-4 0,1 0 0,0-1 0,1 0 0,-1 0 0,1 0 0,11 6 0,-15-10 0,0 0 0,1 0 0,-1 0 0,0-1 0,1 1 0,-1-1 0,0 0 0,1 0 0,-1 0 0,1 0 0,-1 0 0,1 0 0,-1 0 0,0-1 0,1 0 0,-1 1 0,0-1 0,0 0 0,1 0 0,-1 0 0,0 0 0,0 0 0,0-1 0,0 1 0,3-4 0,24-24 0,-25 24 0,0 0 0,1 0 0,0 0 0,-1 1 0,2 0 0,-1 0 0,0 0 0,8-4 0,-12 8 0,0 0 0,0 0 0,0 0 0,0 0 0,1 0 0,-1 0 0,0 0 0,0 0 0,0 1 0,0-1 0,0 0 0,0 1 0,0-1 0,0 1 0,0-1 0,0 1 0,0-1 0,0 1 0,0 0 0,0-1 0,0 1 0,-1 0 0,1 0 0,0 0 0,0-1 0,-1 1 0,1 0 0,-1 0 0,1 1 0,20 39 0,-11-20 0,55 59 0,60 57 0,-116-126 0,0 0 0,1-1 0,12 10 0,-21-19 0,0-1 0,0 0 0,0 0 0,0 0 0,0 0 0,0 0 0,0 0 0,0 0 0,0 0 0,0 0 0,0 0 0,0-1 0,0 1 0,0 0 0,0-1 0,-1 1 0,1-1 0,0 1 0,0-1 0,0 1 0,-1-1 0,1 1 0,0-1 0,0 0 0,-1 0 0,1 1 0,0-2 0,24-27 0,-17 19 0,96-78 0,-44 42-1365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5:19:48.785"/>
    </inkml:context>
    <inkml:brush xml:id="br0">
      <inkml:brushProperty name="width" value="0.1" units="cm"/>
      <inkml:brushProperty name="height" value="0.1" units="cm"/>
      <inkml:brushProperty name="color" value="#E71224"/>
    </inkml:brush>
  </inkml:definitions>
  <inkml:trace contextRef="#ctx0" brushRef="#br0">0 184 24575,'4'1'0,"0"1"0,0 1 0,0-1 0,0 0 0,-1 1 0,0 0 0,1 0 0,-1 0 0,0 0 0,0 1 0,4 5 0,5 5 0,45 55 0,-30-33 0,69 102 0,-82-115 0,18 21 0,59 67 0,-15-29 0,-7 8 0,43 48 0,-105-130 0,0 0 0,1 0 0,0-1 0,0-1 0,0 1 0,1-1 0,-1 0 0,2-1 0,-1 0 0,1-1 0,-1 0 0,1 0 0,0-1 0,0 0 0,1-1 0,-1 0 0,1-1 0,-1 0 0,20-1 0,-26 0 0,6 0 0,1 0 0,-1-1 0,0 0 0,12-3 0,-18 3 0,-1-1 0,1 1 0,0-1 0,0 0 0,0 0 0,-1-1 0,1 1 0,-1-1 0,0 0 0,0 0 0,0 0 0,5-6 0,0 0 0,0 1 0,1 1 0,0-1 0,13-7 0,-12 8 0,0 0 0,0 0 0,-1-1 0,0-1 0,8-8 0,-15 14 0,0 0 0,-1 0 0,1 0 0,0 0 0,-1 0 0,0 0 0,1 0 0,-1 0 0,-1-1 0,1 1 0,0 0 0,-1-1 0,0 1 0,1 0 0,-1-1 0,-1 1 0,1 0 0,0-1 0,-1 1 0,0 0 0,0-1 0,-1-4 0,-2 2 0,1 1 0,-1-1 0,0 0 0,0 1 0,-1 0 0,0 0 0,0 1 0,0-1 0,0 1 0,-1 0 0,-6-4 0,3 2 0,1 0 0,0 0 0,0-1 0,-7-9 0,-17-20 0,-67-62 0,67 71 0,23 20 0,-1-1 0,1-1 0,0 1 0,1-1 0,-10-13 0,12 13 0,-2-3 0,-1 0 0,2-1 0,0 0 0,0-1 0,-7-21 0,13 32 0,0-2 0,0 1 0,1 0 0,0 0 0,-1 0 0,1 0 0,1 0 0,-1 0 0,1 0 0,-1 0 0,1 0 0,0 0 0,1 0 0,-1 0 0,1 0 0,-1 0 0,1 1 0,0-1 0,1 1 0,-1-1 0,0 1 0,1 0 0,0 0 0,0 0 0,3-3 0,103-75 0,-95 71 0,-5 5 0,0 0 0,0 1 0,0 1 0,0-1 0,1 2 0,-1-1 0,1 1 0,0 1 0,0-1 0,0 2 0,13 0 0,-10-1 0,0 1 0,0-2 0,0 1 0,0-2 0,15-4 0,185-74 0,-163 58 0,27-9 0,-43 20 0,-31 10 0,1 0 0,-1 1 0,0-1 0,1 1 0,0-1 0,-1 1 0,1 1 0,0-1 0,0 0 0,-1 1 0,1 0 0,0 0 0,0 0 0,-1 0 0,1 0 0,0 1 0,0 0 0,-1 0 0,1 0 0,0 0 0,-1 0 0,1 1 0,-1 0 0,0 0 0,1 0 0,4 3 0,76 70 0,-75-67 0,0 0 0,0 1 0,-1-1 0,0 2 0,-1-1 0,12 20 0,-18-27 0,0 0 0,0 0 0,0 0 0,0 0 0,-1 1 0,1-1 0,-1 0 0,1 0 0,-1 1 0,0-1 0,0 0 0,0 1 0,0-1 0,0 0 0,0 1 0,-1-1 0,1 0 0,-1 0 0,0 1 0,0-1 0,1 0 0,-1 0 0,-1 0 0,1 0 0,0 0 0,0 0 0,-1 0 0,1 0 0,-1-1 0,0 1 0,1-1 0,-1 1 0,0-1 0,0 1 0,0-1 0,0 0 0,0 0 0,0 0 0,0 0 0,0 0 0,-3 0 0,-6 4 0,-4 1 0,0 0 0,0 1 0,1 0 0,0 1 0,0 1 0,1 1 0,0 0 0,-19 19 0,28-25 0,-4 6 0,0-1 0,0 1 0,1 0 0,0 1 0,-9 19 0,14-27 0,1 0 0,0 1 0,1-1 0,-1 0 0,1 0 0,-1 1 0,1-1 0,0 0 0,0 1 0,0-1 0,1 0 0,-1 1 0,1-1 0,0 0 0,0 0 0,0 0 0,0 0 0,0 0 0,1 0 0,-1 0 0,1 0 0,0 0 0,0 0 0,0-1 0,0 1 0,0-1 0,4 3 0,42 36 0,2-2 0,85 51 0,-111-75 0,129 70 0,-133-70 0,0 1 0,32 34 0,16 13 0,-47-44 0,0 1 0,18 23 0,7 7 0,-23-28 0,0-1 0,49 33 0,-51-38 0,-1 1 0,35 39 0,-25-25 0,73 68 0,-44-44 0,59 71 0,51 49 0,-134-142 0,-22-18 0,2-1 0,0-1 0,0-1 0,1 0 0,22 12 0,-38-24 3,1 0 0,-1 0 0,1 1 0,0-1 0,-1 0-1,1 0 1,-1 1 0,1-1 0,-1 0 0,1 1 0,-1-1-1,1 0 1,-1 1 0,1-1 0,-1 1 0,1-1 0,-1 1 0,0-1-1,1 1 1,-1-1 0,0 1 0,1 0 0,-1-1 0,0 1 0,0-1-1,1 1 1,-1 0 0,0-1 0,0 1 0,0-1 0,0 1 0,0 0-1,0-1 1,0 1 0,0 0 0,0-1 0,0 1 0,-1 0-1,1-1 1,0 1 0,-1 0 0,0 0-109,0 1 0,0-1 0,-1 0 0,1 0 0,-1 1 0,1-1-1,-1 0 1,0-1 0,1 1 0,-1 0 0,0 0 0,0-1 0,-3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5:20:01.830"/>
    </inkml:context>
    <inkml:brush xml:id="br0">
      <inkml:brushProperty name="width" value="0.1" units="cm"/>
      <inkml:brushProperty name="height" value="0.1" units="cm"/>
      <inkml:brushProperty name="color" value="#E71224"/>
    </inkml:brush>
  </inkml:definitions>
  <inkml:trace contextRef="#ctx0" brushRef="#br0">847 1 24575,'1'7'0,"0"1"0,0 0 0,1 0 0,0-1 0,1 1 0,0-1 0,0 0 0,7 13 0,-5-13 0,-1 1 0,-1 0 0,1 0 0,-1 0 0,-1 0 0,0 0 0,3 17 0,-5-17 0,0 1 0,0-1 0,-1 1 0,0-1 0,-1 1 0,1-1 0,-2 0 0,1 0 0,-1 1 0,0-2 0,-1 1 0,0 0 0,-7 9 0,-9 22 0,15-28 0,0-1 0,0 1 0,-1-1 0,-1-1 0,-14 18 0,-79 85 0,83-94 0,-2-1 0,0-1 0,-1-1 0,0 0 0,-27 13 0,44-26 0,-1 0 0,0 0 0,0 0 0,1 1 0,-1-1 0,1 1 0,0 0 0,-5 5 0,8-8 0,-1 1 0,1-1 0,0 1 0,0-1 0,0 1 0,-1 0 0,1-1 0,0 1 0,0-1 0,0 1 0,0-1 0,0 1 0,0 0 0,0-1 0,0 1 0,0-1 0,0 1 0,0 0 0,0-1 0,1 1 0,-1-1 0,0 1 0,0-1 0,1 2 0,20 13 0,-13-10 0,0 0 0,0 1 0,-1 0 0,1 0 0,-1 1 0,-1 0 0,1 0 0,-1 1 0,0 0 0,-1 0 0,7 12 0,-3-5 0,0-2 0,1 1 0,11 11 0,-18-22 0,-1 0 0,0 0 0,0-1 0,0 2 0,0-1 0,0 0 0,0 0 0,-1 1 0,0-1 0,0 1 0,0-1 0,0 1 0,0-1 0,-1 1 0,1 0 0,-1-1 0,0 1 0,0 0 0,0-1 0,-1 1 0,1 0 0,-1-1 0,0 1 0,-2 4 0,-2 5 0,-1 0 0,0 0 0,-1 0 0,-16 22 0,-22 24 0,-56 56 0,38-46 0,12-11 0,34-40 0,0 0 0,-19 31 0,22-27 0,2 1 0,-11 29 0,4-20 0,15-27 0,1 1 0,0-1 0,0 0 0,0 1 0,0-1 0,-1 8 0,-3 7 0,0-1 0,-16 30 0,-11 31 0,29-58 0,1-1 0,2 1 0,0 0 0,1 0 0,4 42 0,-3 43 0,-2-96 0,0-1 0,-1 0 0,-1 0 0,0 0 0,0 0 0,-1-1 0,0 1 0,0-1 0,-12 13 0,9-10 0,0-1 0,1 1 0,0 0 0,1 1 0,-5 15 0,-2 19 0,2 1 0,2 0 0,3 1 0,-2 81 0,8-127 0,0 40 0,10 81 0,-5-63 0,-5-48 0,1-1 0,0 1 0,0-1 0,8 25 0,-2-10 0,-1 0 0,-1 1 0,-2-1 0,0 1 0,-3 48 0,3 26 0,3-44 0,1 40 0,6 34 0,-14-69 0,-2 1 0,-15 74 0,14-104 0,1 0 0,2 0 0,4 44 0,-1-33 0,-4 47 0,-10-6 0,6-57 0,2 0 0,0 39 0,5-28-59,0-22-267,0 0-1,-1 0 1,-6 33-1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5:20:18.952"/>
    </inkml:context>
    <inkml:brush xml:id="br0">
      <inkml:brushProperty name="width" value="0.1" units="cm"/>
      <inkml:brushProperty name="height" value="0.1" units="cm"/>
      <inkml:brushProperty name="color" value="#E71224"/>
    </inkml:brush>
  </inkml:definitions>
  <inkml:trace contextRef="#ctx0" brushRef="#br0">3202 1 24575,'-1'10'0,"-1"1"0,0 0 0,-1-1 0,0 0 0,-1 1 0,-7 13 0,1-1 0,3-4 0,4-9 0,-1-1 0,0 1 0,0-1 0,-1 0 0,0 0 0,0-1 0,-1 0 0,0 0 0,-11 11 0,-81 87 0,70-74 0,-38 29 0,49-46 0,0 0 0,-26 30 0,24-24 0,0-1 0,-27 22 0,-12 11 0,-7 14 0,52-55 0,2 1 0,0 1 0,0 0 0,-10 20 0,-25 31 0,-37 24 0,49-50 0,26-32 0,1 0 0,0 1 0,0 0 0,1 1 0,0 0 0,-7 14 0,5-8 0,0-1 0,-1-1 0,0 1 0,-18 18 0,-20 30 0,34-45 0,0-1 0,-2 0 0,0-2 0,0 1 0,-1-2 0,-22 15 0,5-5 0,-7 5 0,-71 64 0,-73 68 0,131-118 0,-241 213 0,135-140 0,-82 54 0,215-154 0,-43 19 0,52-27 0,1 0 0,-1 1 0,1 1 0,1 0 0,0 1 0,0 1 0,-19 19 0,22-19 0,-1-1 0,0 0 0,0-1 0,-1-1 0,0 0 0,-1-1 0,1 0 0,-31 9 0,23-9 0,1 1 0,0 2 0,-32 19 0,20-7 0,0-2 0,-64 30 0,74-38 0,0 0 0,1 2 0,1 0 0,0 1 0,-31 30 0,47-40 0,-12 9 0,5-2 0,0-1 0,-1-1 0,0 0 0,-1-1 0,-29 15 0,15-9-1365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10:36:48.919"/>
    </inkml:context>
    <inkml:brush xml:id="br0">
      <inkml:brushProperty name="width" value="0.1" units="cm"/>
      <inkml:brushProperty name="height" value="0.1" units="cm"/>
      <inkml:brushProperty name="color" value="#E71224"/>
    </inkml:brush>
  </inkml:definitions>
  <inkml:trace contextRef="#ctx0" brushRef="#br0">1822 350 24575,'0'-1'0,"0"-1"0,1 1 0,-1 0 0,1 0 0,-1 0 0,1-1 0,-1 1 0,1 0 0,0 0 0,0 0 0,-1 0 0,1 0 0,0 0 0,0 0 0,0 0 0,0 1 0,0-1 0,0 0 0,0 0 0,1 1 0,-1-1 0,0 1 0,0-1 0,0 1 0,1 0 0,-1-1 0,0 1 0,0 0 0,1 0 0,1 0 0,44-4 0,-43 5 0,94 0 0,95-2 0,-144-3 0,95-5 0,560 10 0,-570-15 0,548 1 0,-530 0 0,-41 0 0,-69 7 0,70-2 0,-41 8 0,0-3 0,0-3 0,77-17 0,-82 7 0,-29 6 0,55-7 0,-59 12 0,0-2 0,52-18 0,14-4 0,-17 9 0,75-15 0,-144 32 0,0-1 0,0 0 0,19-9 0,-22 8 0,1 1 0,1 0 0,-1 0 0,18-2 0,-28 6 0,1 0 0,-1 0 0,0 0 0,0 0 0,0 0 0,0 1 0,0-1 0,0 0 0,-1 1 0,1-1 0,0 1 0,0-1 0,0 1 0,0-1 0,0 1 0,0-1 0,-1 1 0,1 0 0,0 0 0,-1-1 0,1 1 0,0 0 0,-1 0 0,1 0 0,-1 0 0,1 0 0,-1 0 0,1 0 0,-1 1 0,10 40 0,-3-12 0,-3-16 0,0 1 0,0 0 0,-1 0 0,-1 1 0,-1-1 0,0 23 0,2 25 0,2-7 0,-3-30 0,1 0 0,11 46 0,-11-58 0,0 1 0,-1-1 0,0 19 0,-2-19 0,1 1 0,1-1 0,5 20 0,0-4 0,0 0 0,-2 0 0,-2 0 0,-1 1 0,-1 30 0,13 85 0,-14-138 0,-1 0 0,0 0 0,0 0 0,-1-1 0,0 1 0,0 0 0,-1-1 0,0 1 0,0-1 0,0 0 0,-1 0 0,0 0 0,-1 0 0,0-1 0,-6 8 0,7-7 0,0 1 0,0 0 0,1 0 0,0 0 0,1 0 0,0 0 0,0 1 0,0-1 0,1 1 0,0 11 0,1-10 0,-1 0 0,0 0 0,-1 0 0,0-1 0,0 1 0,-1 0 0,-6 12 0,-15 15 0,19-31 0,0 1 0,1 0 0,-1 0 0,1 1 0,1-1 0,-1 1 0,2 0 0,-5 16 0,2 2 0,-1 0 0,-19 46 0,-6 27 0,2 58 0,16-118 0,-2-1 0,-33 65 0,10-27 0,3 29 0,25-80 0,0-1 0,2 1 0,1 0 0,1 1 0,-3 37 0,1 133 0,10-110 0,-4 92 0,-12-67 0,-13 3 0,25-105 0,0 0 0,-1 0 0,0-1 0,-1 1 0,1-1 0,-2 0 0,1 0 0,-8 9 0,-16 34 0,28-50 0,0 1 0,0-1 0,0 0 0,0 0 0,0 0 0,1 0 0,-1 0 0,0 0 0,0 0 0,1 0 0,-1 0 0,1 0 0,-1 0 0,1 0 0,-1 0 0,1 0 0,0 0 0,-1 0 0,1-1 0,0 1 0,0 0 0,-1 0 0,1-1 0,0 1 0,0-1 0,0 1 0,0-1 0,0 1 0,2 0 0,35 16 0,-31-14 0,13 6 0,3 2 0,0-2 0,1 0 0,0-1 0,0-1 0,1-2 0,0 0 0,32 1 0,-47-5 0,-1-1 0,1 1 0,0 1 0,-1 0 0,1 0 0,-1 1 0,0 0 0,0 1 0,0 0 0,0 0 0,0 1 0,7 5 0,93 54 0,-63-45 0,-8-6 0,-36-12 0,1 0 0,-1 0 0,1 0 0,-1 1 0,1-1 0,-1 1 0,1-1 0,-1 1 0,0 0 0,0 0 0,0 0 0,0 0 0,0 0 0,-1 0 0,1 0 0,0 1 0,-1-1 0,0 0 0,0 1 0,1 0 0,-2-1 0,1 1 0,0 0 0,0-1 0,-1 1 0,1 0 0,-1 0 0,0-1 0,0 1 0,0 0 0,0 0 0,-1 0 0,1-1 0,-1 1 0,1 0 0,-1-1 0,0 1 0,-2 3 0,-31 76 0,24-64 0,2 1 0,-10 30 0,-10 14 0,8-21 0,-12 31 0,19-46 0,1 1 0,1 0 0,2 1 0,0 0 0,-5 36 0,10-46 0,0 1 0,-2-1 0,-1 0 0,0-1 0,-1 0 0,-14 23 0,9-17 0,1 1 0,-12 36 0,19-44 0,0 0 0,-2-1 0,0 0 0,0 0 0,-2-1 0,0 0 0,0 0 0,-1-1 0,-1 0 0,-1-1 0,0 0 0,0-1 0,-2 0 0,1-1 0,-1-1 0,-1 0 0,-28 14 0,30-18 0,0 0 0,0-1 0,-1-1 0,1 0 0,-1-1 0,-20 2 0,26-5 0,0 0 0,1 0 0,-1 0 0,0-1 0,0 0 0,0-1 0,1 0 0,-1 0 0,1-1 0,-1 0 0,1 0 0,-13-8 0,-45-21 0,50 26 0,1 0 0,1-1 0,-18-11 0,16 6 0,1-1 0,1 0 0,0-1 0,0-1 0,1 0 0,-9-17 0,-30-34 0,-22-35 0,51 73 0,1-2 0,2-1 0,-20-41 0,24 45 0,0 1 0,-2 0 0,-1 2 0,-28-30 0,-25-35 0,65 81 0,-1 0 0,0 0 0,0 1 0,-9-6 0,10 7 0,-1 1 0,1-1 0,0 1 0,1-2 0,0 1 0,0 0 0,-7-13 0,8 14 0,0-1 0,0 1 0,0 0 0,-1 1 0,1-1 0,-1 1 0,0 0 0,-1 0 0,1 0 0,-8-3 0,-28-23 0,25 16 0,0 2 0,-1 0 0,0 1 0,-27-13 0,20 11 0,-27-5 0,44 16 0,0 0 0,1 0 0,-1 0 0,1 0 0,0-1 0,0 0 0,0-1 0,0 1 0,-8-8 0,5 3 0,-1 1 0,0 0 0,0 0 0,0 1 0,-1 1 0,0 0 0,0 0 0,-1 1 0,1 0 0,-1 1 0,1 1 0,-1-1 0,0 2 0,0 0 0,0 0 0,-19 2 0,16 3 0,0 1 0,0 0 0,1 1 0,0 0 0,0 1 0,1 1 0,0 0 0,-23 19 0,13-2 0,-37 52 0,32-39 0,3-2 0,16-23 0,0 0 0,0-1 0,-16 16 0,10-11 0,1 0 0,1 1 0,0 1 0,1 0 0,2 1 0,-12 26 0,0 1 0,5-10 0,-13 40 0,15-37 0,-4 3 0,14-34 0,0 0 0,1 0 0,1 1 0,0-1 0,0 1 0,0 0 0,0 11 0,-1-1 0,-1-1 0,-1 0 0,0-1 0,-2 1 0,0-1 0,-1-1 0,-15 24 0,20-34 0,-56 108 0,56-107 0,-1 0 0,2 1 0,-1 0 0,1-1 0,-3 13 0,6-17 0,-1 0 0,1 0 0,0 1 0,0-1 0,1 0 0,-1 0 0,1 0 0,0 0 0,0 0 0,0 0 0,1 0 0,-1 0 0,1-1 0,4 7 0,112 165 0,-65-91 0,11 21 0,43 115 0,-93-188 0,-2 0 0,0 1 0,-3 0 0,0 0 0,-3 1 0,5 51 0,-7-56 0,-3-11 0,0 1 0,-1 0 0,-1-1 0,-1 1 0,0-1 0,-1 0 0,-1 1 0,-1-2 0,-1 1 0,0 0 0,-2-1 0,-14 27 0,-36 53 0,33-56 0,-32 69 0,-71 220 0,120-308 0,-2-1 0,-16 26 0,-17 35 0,-107 237 0,17-104 0,120-194 0,-1 0 0,-31 34 0,26-33 0,-24 37 0,9-9 0,-3-3 0,-66 70 0,44-53 0,42-42 0,0 0 0,2 1 0,-17 34 0,7-12 0,-17 32 0,-24 39 0,34-61 0,22-38 0,0 0 0,0-1 0,-23 26 0,31-40 0,1 0 0,-1 0 0,1 0 0,-1 0 0,1 1 0,0-1 0,0 1 0,0-1 0,-1 5 0,5 3 0,14-13 0,-16 2 0,1 1 0,-1-1 0,1 0 0,-1 0 0,0-1 0,1 1 0,-1 0 0,0 0 0,0-1 0,0 1 0,0 0 0,0-1 0,0 1 0,0-1 0,0 0 0,-1 1 0,1-1 0,-1 1 0,1-1 0,-1 0 0,1 0 0,-1 1 0,0-1 0,0 0 0,0 0 0,0 1 0,0-1 0,0 0 0,-1 0 0,1 1 0,0-1 0,-1 0 0,0-1 0,-3-9 0,0 0 0,-1 1 0,-10-18 0,8 14 0,-60-97 0,16 17 0,19 35 0,-71-103 0,56 89 0,35 53 0,-1 0 0,-19-24 0,-84-75 0,8 10 0,92 91 0,-2 0 0,0 1 0,-1 1 0,0 0 0,-1 2 0,-1 0 0,-1 1 0,-32-15 0,-57-13 0,97 39 0,-1 0 0,0 1 0,1 0 0,-1 1 0,0 1 0,0 0 0,-19 3 0,-17-1 0,9-3 0,24 0 0,-1 1 0,-37 4 0,50-3 0,1 0 0,0 0 0,0 1 0,-1-1 0,1 1 0,1 1 0,-1-1 0,0 1 0,0-1 0,1 1 0,0 1 0,-1-1 0,1 1 0,-7 7 0,-120 138 0,124-140 0,0 0 0,2 0 0,-1 0 0,-5 14 0,-17 26 0,-113 120 0,133-158 0,-1 0 0,1 0 0,-2 0 0,0-1 0,0-1 0,-1 0 0,-17 11 0,25-19 0,-1-1 0,0 1 0,0-1 0,0-1 0,0 1 0,0 0 0,0-1 0,0 0 0,0 0 0,0 0 0,0 0 0,0-1 0,1 1 0,-4-3 0,0 1 0,0-1 0,1 0 0,0 0 0,0 0 0,0 0 0,-9-10 0,3-2 0,0-2 0,-11-23 0,16 28 0,0 0 0,0 0 0,-2 1 0,1 0 0,-2 0 0,-13-12 0,20 21 0,-1 0 0,1-1 0,0 1 0,0-1 0,0 1 0,0-1 0,0 0 0,1 0 0,0 0 0,-1-1 0,2 1 0,-1 0 0,0-1 0,1 1 0,0-1 0,0 0 0,0 1 0,1-8 0,-3-6 0,0 2 0,1 0 0,1 1 0,1-1 0,0 0 0,1 0 0,1 0 0,1 1 0,0-1 0,5-15 0,0 10 0,0 0 0,1 1 0,1 1 0,0 0 0,19-24 0,-4 3 0,20-35 0,-4-2 0,40-103 0,2-14 0,-24 40 0,6 3 0,-27 61 0,-20 45 0,27-48 0,16-34 0,-43 83 0,40-64 0,-39 71 0,-1 0 0,-1-1 0,-2-1 0,-2 0 0,15-80 0,-19 54 0,-2-1 0,-4 1 0,-5-75 0,4-79 0,3 177 0,2 0 0,15-52 0,-3 17 0,-10 40 0,2 1 0,28-66 0,46-95 0,-51 103 0,10-22 0,32-63 0,-61 137 0,94-229 0,-82 197 0,-22 56 0,1 0 0,13-27 0,0 9 0,-2-1 0,-2-1 0,16-60 0,11-72 0,-4-8 0,-32 150 0,2 1 0,16-41 0,90-223 0,-103 256 0,-3-1 0,7-52 0,-1 2 0,-6 35 0,-2-1 0,-2-90 0,-5 128 0,0 1 0,-1 0 0,0-1 0,-6-17 0,-2-8 0,4 8 0,3 16 0,0 0 0,0 0 0,-2 0 0,0 1 0,-13-28 0,-77-110 0,93 148 0,0 0 0,0 0 0,0 0 0,0-1 0,1 1 0,0-1 0,0 1 0,0-1 0,1 1 0,-1-8 0,4-55 0,-1 28 0,-2 12 0,-1-12 0,1 0 0,2-1 0,2 1 0,2 0 0,14-52 0,-14 67 0,-1 1 0,4-33 0,-8 38 0,2 1 0,0-1 0,1 0 0,1 1 0,12-30 0,-9 33 0,0 0 0,1 1 0,1 0 0,18-20 0,-18 22 0,-5 4-170,1 1-1,-1-1 0,-1 0 1,1-1-1,-1 1 0,0-1 1,2-8-1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0728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030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190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2636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214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9753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7033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688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4141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6762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5569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3340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9065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02672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3492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0256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5/11/2023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853460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customXml" Target="../ink/ink15.xml"/><Relationship Id="rId1" Type="http://schemas.openxmlformats.org/officeDocument/2006/relationships/slideLayout" Target="../slideLayouts/slideLayout4.xml"/><Relationship Id="rId6" Type="http://schemas.openxmlformats.org/officeDocument/2006/relationships/customXml" Target="../ink/ink17.xml"/><Relationship Id="rId5" Type="http://schemas.openxmlformats.org/officeDocument/2006/relationships/image" Target="../media/image15.png"/><Relationship Id="rId10" Type="http://schemas.openxmlformats.org/officeDocument/2006/relationships/image" Target="../media/image13.jpg"/><Relationship Id="rId4" Type="http://schemas.openxmlformats.org/officeDocument/2006/relationships/customXml" Target="../ink/ink16.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4.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2.xm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9AFD7-02F3-4C87-A1E6-2F6778AEAA2F}"/>
              </a:ext>
            </a:extLst>
          </p:cNvPr>
          <p:cNvSpPr>
            <a:spLocks noGrp="1"/>
          </p:cNvSpPr>
          <p:nvPr>
            <p:ph type="ctrTitle"/>
          </p:nvPr>
        </p:nvSpPr>
        <p:spPr>
          <a:ln>
            <a:noFill/>
          </a:ln>
          <a:effectLst>
            <a:glow rad="635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anchor="ctr">
            <a:normAutofit/>
          </a:bodyPr>
          <a:lstStyle/>
          <a:p>
            <a:pPr algn="ctr"/>
            <a:r>
              <a:rPr lang="it-IT" sz="5000" b="1" u="sng" dirty="0">
                <a:effectLst>
                  <a:outerShdw blurRad="38100" dist="38100" dir="2700000" algn="tl">
                    <a:srgbClr val="000000">
                      <a:alpha val="43137"/>
                    </a:srgbClr>
                  </a:outerShdw>
                </a:effectLst>
              </a:rPr>
              <a:t>PROGRAMMA TRIENNALE DEI LAVORI PUBBLICI 2023-2025</a:t>
            </a:r>
          </a:p>
        </p:txBody>
      </p:sp>
      <p:sp>
        <p:nvSpPr>
          <p:cNvPr id="3" name="Sottotitolo 2">
            <a:extLst>
              <a:ext uri="{FF2B5EF4-FFF2-40B4-BE49-F238E27FC236}">
                <a16:creationId xmlns:a16="http://schemas.microsoft.com/office/drawing/2014/main" id="{E3A6A3FC-B895-4AC9-86B4-0B5E46802E13}"/>
              </a:ext>
            </a:extLst>
          </p:cNvPr>
          <p:cNvSpPr>
            <a:spLocks noGrp="1"/>
          </p:cNvSpPr>
          <p:nvPr>
            <p:ph type="subTitle" idx="1"/>
          </p:nvPr>
        </p:nvSpPr>
        <p:spPr>
          <a:xfrm>
            <a:off x="1712070" y="4704522"/>
            <a:ext cx="8767860" cy="553277"/>
          </a:xfrm>
          <a:effectLst>
            <a:outerShdw blurRad="50800" dist="38100" dir="5400000" algn="t" rotWithShape="0">
              <a:prstClr val="black">
                <a:alpha val="40000"/>
              </a:prstClr>
            </a:outerShdw>
          </a:effectLst>
          <a:scene3d>
            <a:camera prst="orthographicFront"/>
            <a:lightRig rig="threePt" dir="t"/>
          </a:scene3d>
          <a:sp3d>
            <a:bevelT/>
          </a:sp3d>
        </p:spPr>
        <p:txBody>
          <a:bodyPr>
            <a:normAutofit fontScale="25000" lnSpcReduction="20000"/>
          </a:bodyPr>
          <a:lstStyle/>
          <a:p>
            <a:endParaRPr lang="it-IT" sz="9200" dirty="0">
              <a:effectLst>
                <a:outerShdw blurRad="38100" dist="38100" dir="2700000" algn="tl">
                  <a:srgbClr val="000000">
                    <a:alpha val="43137"/>
                  </a:srgbClr>
                </a:outerShdw>
              </a:effectLst>
            </a:endParaRPr>
          </a:p>
          <a:p>
            <a:endParaRPr lang="it-IT" sz="9200" dirty="0">
              <a:effectLst>
                <a:outerShdw blurRad="38100" dist="38100" dir="2700000" algn="tl">
                  <a:srgbClr val="000000">
                    <a:alpha val="43137"/>
                  </a:srgbClr>
                </a:outerShdw>
              </a:effectLst>
            </a:endParaRPr>
          </a:p>
          <a:p>
            <a:r>
              <a:rPr lang="it-IT" dirty="0"/>
              <a:t> </a:t>
            </a:r>
          </a:p>
        </p:txBody>
      </p:sp>
    </p:spTree>
    <p:extLst>
      <p:ext uri="{BB962C8B-B14F-4D97-AF65-F5344CB8AC3E}">
        <p14:creationId xmlns:p14="http://schemas.microsoft.com/office/powerpoint/2010/main" val="33925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CC7B3-FF68-4F5A-B4A2-5707D018CDD7}"/>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r>
              <a:rPr lang="it-IT" sz="3000" b="1" dirty="0">
                <a:solidFill>
                  <a:schemeClr val="accent3">
                    <a:lumMod val="50000"/>
                  </a:schemeClr>
                </a:solidFill>
                <a:effectLst>
                  <a:outerShdw blurRad="38100" dist="38100" dir="2700000" algn="tl">
                    <a:srgbClr val="000000">
                      <a:alpha val="43137"/>
                    </a:srgbClr>
                  </a:outerShdw>
                </a:effectLst>
              </a:rPr>
              <a:t>ADEGUAMENTO SCUOLA ELEMENTARE-MATERNA IN VIA MAZZINI in località Villanova IN POLO PER L’INFANZIA</a:t>
            </a:r>
          </a:p>
        </p:txBody>
      </p:sp>
      <p:pic>
        <p:nvPicPr>
          <p:cNvPr id="7" name="Segnaposto contenuto 6">
            <a:extLst>
              <a:ext uri="{FF2B5EF4-FFF2-40B4-BE49-F238E27FC236}">
                <a16:creationId xmlns:a16="http://schemas.microsoft.com/office/drawing/2014/main" id="{ACE546DC-43D0-D0A6-9D42-4451E07F2928}"/>
              </a:ext>
            </a:extLst>
          </p:cNvPr>
          <p:cNvPicPr>
            <a:picLocks noGrp="1" noChangeAspect="1"/>
          </p:cNvPicPr>
          <p:nvPr>
            <p:ph sz="half" idx="1"/>
          </p:nvPr>
        </p:nvPicPr>
        <p:blipFill>
          <a:blip r:embed="rId2"/>
          <a:stretch>
            <a:fillRect/>
          </a:stretch>
        </p:blipFill>
        <p:spPr>
          <a:xfrm>
            <a:off x="2589213" y="2404193"/>
            <a:ext cx="4313237" cy="3237063"/>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4" name="Segnaposto contenuto 3">
            <a:extLst>
              <a:ext uri="{FF2B5EF4-FFF2-40B4-BE49-F238E27FC236}">
                <a16:creationId xmlns:a16="http://schemas.microsoft.com/office/drawing/2014/main" id="{FDDC9BC4-1421-4BFA-AA38-4156C2916778}"/>
              </a:ext>
            </a:extLst>
          </p:cNvPr>
          <p:cNvSpPr>
            <a:spLocks noGrp="1"/>
          </p:cNvSpPr>
          <p:nvPr>
            <p:ph sz="half" idx="2"/>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 </a:t>
            </a:r>
            <a:r>
              <a:rPr lang="it-IT" b="1" u="sng" dirty="0">
                <a:solidFill>
                  <a:schemeClr val="accent3">
                    <a:lumMod val="50000"/>
                  </a:schemeClr>
                </a:solidFill>
              </a:rPr>
              <a:t>125.000,00</a:t>
            </a:r>
          </a:p>
          <a:p>
            <a:pPr algn="just"/>
            <a:r>
              <a:rPr lang="it-IT" dirty="0">
                <a:solidFill>
                  <a:schemeClr val="accent3">
                    <a:lumMod val="50000"/>
                  </a:schemeClr>
                </a:solidFill>
              </a:rPr>
              <a:t>Di cui </a:t>
            </a:r>
            <a:r>
              <a:rPr lang="it-IT" b="1" u="sng" dirty="0">
                <a:solidFill>
                  <a:schemeClr val="accent3">
                    <a:lumMod val="50000"/>
                  </a:schemeClr>
                </a:solidFill>
              </a:rPr>
              <a:t>€18.750,00</a:t>
            </a:r>
            <a:r>
              <a:rPr lang="it-IT" b="1" dirty="0">
                <a:solidFill>
                  <a:schemeClr val="accent3">
                    <a:lumMod val="50000"/>
                  </a:schemeClr>
                </a:solidFill>
              </a:rPr>
              <a:t> </a:t>
            </a:r>
            <a:r>
              <a:rPr lang="it-IT" dirty="0">
                <a:solidFill>
                  <a:schemeClr val="accent3">
                    <a:lumMod val="50000"/>
                  </a:schemeClr>
                </a:solidFill>
              </a:rPr>
              <a:t>quota di compartecipazione da parte del Comune</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Bando Regione Lazio di cui alla DGR n. 972/2019</a:t>
            </a:r>
          </a:p>
          <a:p>
            <a:pPr algn="just"/>
            <a:r>
              <a:rPr lang="it-IT" dirty="0">
                <a:solidFill>
                  <a:schemeClr val="accent3">
                    <a:lumMod val="50000"/>
                  </a:schemeClr>
                </a:solidFill>
              </a:rPr>
              <a:t>Fine lavori 30 Luglio 2023</a:t>
            </a:r>
          </a:p>
          <a:p>
            <a:endParaRPr lang="it-IT" dirty="0"/>
          </a:p>
        </p:txBody>
      </p:sp>
    </p:spTree>
    <p:extLst>
      <p:ext uri="{BB962C8B-B14F-4D97-AF65-F5344CB8AC3E}">
        <p14:creationId xmlns:p14="http://schemas.microsoft.com/office/powerpoint/2010/main" val="342651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0519DF-0952-4830-9D80-38212ADF7CEC}"/>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000" b="1" dirty="0">
                <a:solidFill>
                  <a:schemeClr val="accent3">
                    <a:lumMod val="50000"/>
                  </a:schemeClr>
                </a:solidFill>
                <a:effectLst>
                  <a:outerShdw blurRad="38100" dist="38100" dir="2700000" algn="tl">
                    <a:srgbClr val="000000">
                      <a:alpha val="43137"/>
                    </a:srgbClr>
                  </a:outerShdw>
                </a:effectLst>
              </a:rPr>
              <a:t>LAVORI DI ADEGUAMENTO ANTISISMICO ED ANTINCENDIO DELLA SCUOLA DON MILANI in via Marco Aurelio</a:t>
            </a:r>
          </a:p>
        </p:txBody>
      </p:sp>
      <p:sp>
        <p:nvSpPr>
          <p:cNvPr id="3" name="Segnaposto contenuto 2">
            <a:extLst>
              <a:ext uri="{FF2B5EF4-FFF2-40B4-BE49-F238E27FC236}">
                <a16:creationId xmlns:a16="http://schemas.microsoft.com/office/drawing/2014/main" id="{617478D1-DAEE-4C48-A9E1-E5759A1D4CAF}"/>
              </a:ext>
            </a:extLst>
          </p:cNvPr>
          <p:cNvSpPr>
            <a:spLocks noGrp="1"/>
          </p:cNvSpPr>
          <p:nvPr>
            <p:ph sz="half" idx="1"/>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 </a:t>
            </a:r>
            <a:r>
              <a:rPr lang="it-IT" b="1" u="sng" dirty="0">
                <a:solidFill>
                  <a:schemeClr val="accent3">
                    <a:lumMod val="50000"/>
                  </a:schemeClr>
                </a:solidFill>
              </a:rPr>
              <a:t>5.040.000,00</a:t>
            </a:r>
          </a:p>
          <a:p>
            <a:pPr algn="just"/>
            <a:r>
              <a:rPr lang="it-IT" dirty="0">
                <a:solidFill>
                  <a:schemeClr val="accent3">
                    <a:lumMod val="50000"/>
                  </a:schemeClr>
                </a:solidFill>
              </a:rPr>
              <a:t>Di cui </a:t>
            </a:r>
            <a:r>
              <a:rPr lang="it-IT" b="1" u="sng" dirty="0">
                <a:solidFill>
                  <a:schemeClr val="accent3">
                    <a:lumMod val="50000"/>
                  </a:schemeClr>
                </a:solidFill>
              </a:rPr>
              <a:t>il 10%</a:t>
            </a:r>
            <a:r>
              <a:rPr lang="it-IT" b="1" dirty="0">
                <a:solidFill>
                  <a:schemeClr val="accent3">
                    <a:lumMod val="50000"/>
                  </a:schemeClr>
                </a:solidFill>
              </a:rPr>
              <a:t> </a:t>
            </a:r>
            <a:r>
              <a:rPr lang="it-IT" dirty="0">
                <a:solidFill>
                  <a:schemeClr val="accent3">
                    <a:lumMod val="50000"/>
                  </a:schemeClr>
                </a:solidFill>
              </a:rPr>
              <a:t>quota di compartecipazione da parte del Comune distribuita nelle tre annualità</a:t>
            </a:r>
          </a:p>
          <a:p>
            <a:pPr algn="just"/>
            <a:r>
              <a:rPr lang="it-IT" dirty="0">
                <a:solidFill>
                  <a:schemeClr val="accent3">
                    <a:lumMod val="50000"/>
                  </a:schemeClr>
                </a:solidFill>
              </a:rPr>
              <a:t>Opere finanziate con la DDG del 28 febbraio 2023, n.15 (interventi autorizzati – seconda parte allegato al decreto direttoriale del 10 marzo 2023, n.17)</a:t>
            </a:r>
          </a:p>
          <a:p>
            <a:endParaRPr lang="it-IT" dirty="0"/>
          </a:p>
        </p:txBody>
      </p:sp>
      <mc:AlternateContent xmlns:mc="http://schemas.openxmlformats.org/markup-compatibility/2006" xmlns:p14="http://schemas.microsoft.com/office/powerpoint/2010/main">
        <mc:Choice Requires="p14">
          <p:contentPart p14:bwMode="auto" r:id="rId2">
            <p14:nvContentPartPr>
              <p14:cNvPr id="13" name="Input penna 12">
                <a:extLst>
                  <a:ext uri="{FF2B5EF4-FFF2-40B4-BE49-F238E27FC236}">
                    <a16:creationId xmlns:a16="http://schemas.microsoft.com/office/drawing/2014/main" id="{F7B79875-13D3-3883-B157-2A75179CB084}"/>
                  </a:ext>
                </a:extLst>
              </p14:cNvPr>
              <p14:cNvContentPartPr/>
              <p14:nvPr/>
            </p14:nvContentPartPr>
            <p14:xfrm>
              <a:off x="9271155" y="4000740"/>
              <a:ext cx="749520" cy="1671480"/>
            </p14:xfrm>
          </p:contentPart>
        </mc:Choice>
        <mc:Fallback xmlns="">
          <p:pic>
            <p:nvPicPr>
              <p:cNvPr id="13" name="Input penna 12">
                <a:extLst>
                  <a:ext uri="{FF2B5EF4-FFF2-40B4-BE49-F238E27FC236}">
                    <a16:creationId xmlns:a16="http://schemas.microsoft.com/office/drawing/2014/main" id="{F7B79875-13D3-3883-B157-2A75179CB084}"/>
                  </a:ext>
                </a:extLst>
              </p:cNvPr>
              <p:cNvPicPr/>
              <p:nvPr/>
            </p:nvPicPr>
            <p:blipFill>
              <a:blip r:embed="rId3"/>
              <a:stretch>
                <a:fillRect/>
              </a:stretch>
            </p:blipFill>
            <p:spPr>
              <a:xfrm>
                <a:off x="9253155" y="3983100"/>
                <a:ext cx="785160" cy="1707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put penna 13">
                <a:extLst>
                  <a:ext uri="{FF2B5EF4-FFF2-40B4-BE49-F238E27FC236}">
                    <a16:creationId xmlns:a16="http://schemas.microsoft.com/office/drawing/2014/main" id="{59E6245A-FACA-F8F6-B775-9AAFFEE8F00C}"/>
                  </a:ext>
                </a:extLst>
              </p14:cNvPr>
              <p14:cNvContentPartPr/>
              <p14:nvPr/>
            </p14:nvContentPartPr>
            <p14:xfrm>
              <a:off x="9424515" y="2642100"/>
              <a:ext cx="1743840" cy="1391760"/>
            </p14:xfrm>
          </p:contentPart>
        </mc:Choice>
        <mc:Fallback xmlns="">
          <p:pic>
            <p:nvPicPr>
              <p:cNvPr id="14" name="Input penna 13">
                <a:extLst>
                  <a:ext uri="{FF2B5EF4-FFF2-40B4-BE49-F238E27FC236}">
                    <a16:creationId xmlns:a16="http://schemas.microsoft.com/office/drawing/2014/main" id="{59E6245A-FACA-F8F6-B775-9AAFFEE8F00C}"/>
                  </a:ext>
                </a:extLst>
              </p:cNvPr>
              <p:cNvPicPr/>
              <p:nvPr/>
            </p:nvPicPr>
            <p:blipFill>
              <a:blip r:embed="rId5"/>
              <a:stretch>
                <a:fillRect/>
              </a:stretch>
            </p:blipFill>
            <p:spPr>
              <a:xfrm>
                <a:off x="9406875" y="2624100"/>
                <a:ext cx="177948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put penna 14">
                <a:extLst>
                  <a:ext uri="{FF2B5EF4-FFF2-40B4-BE49-F238E27FC236}">
                    <a16:creationId xmlns:a16="http://schemas.microsoft.com/office/drawing/2014/main" id="{11602F45-F9C0-7C27-5D27-485F3D844ECE}"/>
                  </a:ext>
                </a:extLst>
              </p14:cNvPr>
              <p14:cNvContentPartPr/>
              <p14:nvPr/>
            </p14:nvContentPartPr>
            <p14:xfrm>
              <a:off x="10034355" y="5446500"/>
              <a:ext cx="299880" cy="225720"/>
            </p14:xfrm>
          </p:contentPart>
        </mc:Choice>
        <mc:Fallback xmlns="">
          <p:pic>
            <p:nvPicPr>
              <p:cNvPr id="15" name="Input penna 14">
                <a:extLst>
                  <a:ext uri="{FF2B5EF4-FFF2-40B4-BE49-F238E27FC236}">
                    <a16:creationId xmlns:a16="http://schemas.microsoft.com/office/drawing/2014/main" id="{11602F45-F9C0-7C27-5D27-485F3D844ECE}"/>
                  </a:ext>
                </a:extLst>
              </p:cNvPr>
              <p:cNvPicPr/>
              <p:nvPr/>
            </p:nvPicPr>
            <p:blipFill>
              <a:blip r:embed="rId7"/>
              <a:stretch>
                <a:fillRect/>
              </a:stretch>
            </p:blipFill>
            <p:spPr>
              <a:xfrm>
                <a:off x="10016355" y="5428500"/>
                <a:ext cx="335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put penna 15">
                <a:extLst>
                  <a:ext uri="{FF2B5EF4-FFF2-40B4-BE49-F238E27FC236}">
                    <a16:creationId xmlns:a16="http://schemas.microsoft.com/office/drawing/2014/main" id="{CD0BCFA6-8832-8C4C-266C-6445BBCC5DE4}"/>
                  </a:ext>
                </a:extLst>
              </p14:cNvPr>
              <p14:cNvContentPartPr/>
              <p14:nvPr/>
            </p14:nvContentPartPr>
            <p14:xfrm>
              <a:off x="10315155" y="5009820"/>
              <a:ext cx="567000" cy="443520"/>
            </p14:xfrm>
          </p:contentPart>
        </mc:Choice>
        <mc:Fallback xmlns="">
          <p:pic>
            <p:nvPicPr>
              <p:cNvPr id="16" name="Input penna 15">
                <a:extLst>
                  <a:ext uri="{FF2B5EF4-FFF2-40B4-BE49-F238E27FC236}">
                    <a16:creationId xmlns:a16="http://schemas.microsoft.com/office/drawing/2014/main" id="{CD0BCFA6-8832-8C4C-266C-6445BBCC5DE4}"/>
                  </a:ext>
                </a:extLst>
              </p:cNvPr>
              <p:cNvPicPr/>
              <p:nvPr/>
            </p:nvPicPr>
            <p:blipFill>
              <a:blip r:embed="rId9"/>
              <a:stretch>
                <a:fillRect/>
              </a:stretch>
            </p:blipFill>
            <p:spPr>
              <a:xfrm>
                <a:off x="10297515" y="4991820"/>
                <a:ext cx="602640" cy="479160"/>
              </a:xfrm>
              <a:prstGeom prst="rect">
                <a:avLst/>
              </a:prstGeom>
            </p:spPr>
          </p:pic>
        </mc:Fallback>
      </mc:AlternateContent>
      <p:pic>
        <p:nvPicPr>
          <p:cNvPr id="7" name="Segnaposto contenuto 6">
            <a:extLst>
              <a:ext uri="{FF2B5EF4-FFF2-40B4-BE49-F238E27FC236}">
                <a16:creationId xmlns:a16="http://schemas.microsoft.com/office/drawing/2014/main" id="{8630E55A-F9AF-6057-BD03-161D8EC74C6B}"/>
              </a:ext>
            </a:extLst>
          </p:cNvPr>
          <p:cNvPicPr>
            <a:picLocks noGrp="1" noChangeAspect="1"/>
          </p:cNvPicPr>
          <p:nvPr>
            <p:ph sz="half" idx="2"/>
          </p:nvPr>
        </p:nvPicPr>
        <p:blipFill>
          <a:blip r:embed="rId10"/>
          <a:stretch>
            <a:fillRect/>
          </a:stretch>
        </p:blipFill>
        <p:spPr>
          <a:xfrm>
            <a:off x="7458869" y="2133600"/>
            <a:ext cx="3709486" cy="3709486"/>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48764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7CC1D1-8F80-4FC0-A70D-6AB291E495B7}"/>
              </a:ext>
            </a:extLst>
          </p:cNvPr>
          <p:cNvSpPr>
            <a:spLocks noGrp="1"/>
          </p:cNvSpPr>
          <p:nvPr>
            <p:ph type="title"/>
          </p:nvPr>
        </p:nvSpPr>
        <p:spPr>
          <a:xfrm>
            <a:off x="1158240" y="2637181"/>
            <a:ext cx="9875520" cy="1524001"/>
          </a:xfrm>
          <a:solidFill>
            <a:schemeClr val="accent3">
              <a:lumMod val="40000"/>
              <a:lumOff val="60000"/>
            </a:schemeClr>
          </a:solidFill>
          <a:ln>
            <a:solidFill>
              <a:schemeClr val="accent1"/>
            </a:solidFill>
          </a:ln>
          <a:effectLst>
            <a:outerShdw blurRad="50800" dist="38100" dir="5400000" algn="t" rotWithShape="0">
              <a:prstClr val="black">
                <a:alpha val="40000"/>
              </a:prstClr>
            </a:outerShdw>
          </a:effectLst>
          <a:scene3d>
            <a:camera prst="orthographicFront"/>
            <a:lightRig rig="threePt" dir="t"/>
          </a:scene3d>
          <a:sp3d>
            <a:bevelT/>
          </a:sp3d>
        </p:spPr>
        <p:txBody>
          <a:bodyPr>
            <a:noAutofit/>
          </a:bodyPr>
          <a:lstStyle/>
          <a:p>
            <a:r>
              <a:rPr lang="it-IT" sz="4800" b="1" dirty="0">
                <a:solidFill>
                  <a:schemeClr val="accent3">
                    <a:lumMod val="50000"/>
                  </a:schemeClr>
                </a:solidFill>
                <a:effectLst>
                  <a:outerShdw blurRad="38100" dist="38100" dir="2700000" algn="tl">
                    <a:srgbClr val="000000">
                      <a:alpha val="43137"/>
                    </a:srgbClr>
                  </a:outerShdw>
                </a:effectLst>
              </a:rPr>
              <a:t>STANZIAMENTI DA BILANCIO COMUNALE</a:t>
            </a:r>
          </a:p>
        </p:txBody>
      </p:sp>
    </p:spTree>
    <p:extLst>
      <p:ext uri="{BB962C8B-B14F-4D97-AF65-F5344CB8AC3E}">
        <p14:creationId xmlns:p14="http://schemas.microsoft.com/office/powerpoint/2010/main" val="368333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73D814-BA8F-4FE2-95E9-5268B6E627D8}"/>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r>
              <a:rPr lang="it-IT" sz="3000" b="1" dirty="0">
                <a:solidFill>
                  <a:schemeClr val="accent3">
                    <a:lumMod val="50000"/>
                  </a:schemeClr>
                </a:solidFill>
                <a:effectLst>
                  <a:outerShdw blurRad="38100" dist="38100" dir="2700000" algn="tl">
                    <a:srgbClr val="000000">
                      <a:alpha val="43137"/>
                    </a:srgbClr>
                  </a:outerShdw>
                </a:effectLst>
              </a:rPr>
              <a:t>MANUTENZIONE STRAORDINARIA DI AREE LIMITROFE ALLE STRADE, CUNETTE E RETI DI DRENAGGIO ricompresi nel territorio del Comune di Guidonia M.</a:t>
            </a:r>
          </a:p>
        </p:txBody>
      </p:sp>
      <p:graphicFrame>
        <p:nvGraphicFramePr>
          <p:cNvPr id="4" name="Tabella 4">
            <a:extLst>
              <a:ext uri="{FF2B5EF4-FFF2-40B4-BE49-F238E27FC236}">
                <a16:creationId xmlns:a16="http://schemas.microsoft.com/office/drawing/2014/main" id="{A6C7E032-4356-4671-936F-082BD2052896}"/>
              </a:ext>
            </a:extLst>
          </p:cNvPr>
          <p:cNvGraphicFramePr>
            <a:graphicFrameLocks noGrp="1"/>
          </p:cNvGraphicFramePr>
          <p:nvPr>
            <p:ph idx="1"/>
            <p:extLst>
              <p:ext uri="{D42A27DB-BD31-4B8C-83A1-F6EECF244321}">
                <p14:modId xmlns:p14="http://schemas.microsoft.com/office/powerpoint/2010/main" val="4143592755"/>
              </p:ext>
            </p:extLst>
          </p:nvPr>
        </p:nvGraphicFramePr>
        <p:xfrm>
          <a:off x="2589213" y="2133600"/>
          <a:ext cx="8915397" cy="9499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71799">
                  <a:extLst>
                    <a:ext uri="{9D8B030D-6E8A-4147-A177-3AD203B41FA5}">
                      <a16:colId xmlns:a16="http://schemas.microsoft.com/office/drawing/2014/main" val="3788243807"/>
                    </a:ext>
                  </a:extLst>
                </a:gridCol>
                <a:gridCol w="2971799">
                  <a:extLst>
                    <a:ext uri="{9D8B030D-6E8A-4147-A177-3AD203B41FA5}">
                      <a16:colId xmlns:a16="http://schemas.microsoft.com/office/drawing/2014/main" val="1510945719"/>
                    </a:ext>
                  </a:extLst>
                </a:gridCol>
                <a:gridCol w="2971799">
                  <a:extLst>
                    <a:ext uri="{9D8B030D-6E8A-4147-A177-3AD203B41FA5}">
                      <a16:colId xmlns:a16="http://schemas.microsoft.com/office/drawing/2014/main" val="130574332"/>
                    </a:ext>
                  </a:extLst>
                </a:gridCol>
              </a:tblGrid>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marL="82574" marR="82574">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marL="82574" marR="82574">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marL="82574" marR="82574">
                    <a:solidFill>
                      <a:schemeClr val="accent3">
                        <a:lumMod val="60000"/>
                        <a:lumOff val="40000"/>
                      </a:schemeClr>
                    </a:solidFill>
                  </a:tcPr>
                </a:tc>
                <a:extLst>
                  <a:ext uri="{0D108BD9-81ED-4DB2-BD59-A6C34878D82A}">
                    <a16:rowId xmlns:a16="http://schemas.microsoft.com/office/drawing/2014/main" val="2391787725"/>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marL="82574" marR="82574">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€ 60.000,00</a:t>
                      </a:r>
                    </a:p>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marL="82574" marR="82574">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€ 60.000,00</a:t>
                      </a:r>
                    </a:p>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marL="82574" marR="82574">
                    <a:solidFill>
                      <a:schemeClr val="accent3">
                        <a:lumMod val="60000"/>
                        <a:lumOff val="40000"/>
                      </a:schemeClr>
                    </a:solidFill>
                  </a:tcPr>
                </a:tc>
                <a:extLst>
                  <a:ext uri="{0D108BD9-81ED-4DB2-BD59-A6C34878D82A}">
                    <a16:rowId xmlns:a16="http://schemas.microsoft.com/office/drawing/2014/main" val="1750644335"/>
                  </a:ext>
                </a:extLst>
              </a:tr>
            </a:tbl>
          </a:graphicData>
        </a:graphic>
      </p:graphicFrame>
      <p:sp>
        <p:nvSpPr>
          <p:cNvPr id="8" name="Rettangolo 7">
            <a:extLst>
              <a:ext uri="{FF2B5EF4-FFF2-40B4-BE49-F238E27FC236}">
                <a16:creationId xmlns:a16="http://schemas.microsoft.com/office/drawing/2014/main" id="{53B78058-B213-4251-ABB2-6C84A5A7D3C6}"/>
              </a:ext>
            </a:extLst>
          </p:cNvPr>
          <p:cNvSpPr/>
          <p:nvPr/>
        </p:nvSpPr>
        <p:spPr>
          <a:xfrm>
            <a:off x="1142999" y="3370250"/>
            <a:ext cx="9872661" cy="1214179"/>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defTabSz="914400">
              <a:lnSpc>
                <a:spcPct val="90000"/>
              </a:lnSpc>
              <a:spcBef>
                <a:spcPct val="0"/>
              </a:spcBef>
            </a:pPr>
            <a:r>
              <a:rPr lang="it-IT" sz="2700" b="1" dirty="0">
                <a:solidFill>
                  <a:schemeClr val="accent3">
                    <a:lumMod val="50000"/>
                  </a:schemeClr>
                </a:solidFill>
                <a:effectLst>
                  <a:outerShdw blurRad="38100" dist="38100" dir="2700000" algn="tl">
                    <a:srgbClr val="000000">
                      <a:alpha val="43137"/>
                    </a:srgbClr>
                  </a:outerShdw>
                </a:effectLst>
                <a:latin typeface="+mj-lt"/>
                <a:ea typeface="+mj-ea"/>
                <a:cs typeface="+mj-cs"/>
              </a:rPr>
              <a:t>ADEGUAMENTO IMMOBILI COMUNALI ALLA NORMATIVA ANTINCENDIO – Interventi su vari plessi scolastici e strutture comunali</a:t>
            </a:r>
          </a:p>
        </p:txBody>
      </p:sp>
      <p:graphicFrame>
        <p:nvGraphicFramePr>
          <p:cNvPr id="9" name="Tabella 4">
            <a:extLst>
              <a:ext uri="{FF2B5EF4-FFF2-40B4-BE49-F238E27FC236}">
                <a16:creationId xmlns:a16="http://schemas.microsoft.com/office/drawing/2014/main" id="{9C943319-982C-4596-8345-68F84952A58A}"/>
              </a:ext>
            </a:extLst>
          </p:cNvPr>
          <p:cNvGraphicFramePr>
            <a:graphicFrameLocks/>
          </p:cNvGraphicFramePr>
          <p:nvPr>
            <p:extLst>
              <p:ext uri="{D42A27DB-BD31-4B8C-83A1-F6EECF244321}">
                <p14:modId xmlns:p14="http://schemas.microsoft.com/office/powerpoint/2010/main" val="1795570499"/>
              </p:ext>
            </p:extLst>
          </p:nvPr>
        </p:nvGraphicFramePr>
        <p:xfrm>
          <a:off x="1142998" y="4947319"/>
          <a:ext cx="9872661" cy="985679"/>
        </p:xfrm>
        <a:graphic>
          <a:graphicData uri="http://schemas.openxmlformats.org/drawingml/2006/table">
            <a:tbl>
              <a:tblPr firstRow="1" bandRow="1">
                <a:effectLst>
                  <a:outerShdw blurRad="50800" dist="38100" dir="5400000" algn="t" rotWithShape="0">
                    <a:prstClr val="black">
                      <a:alpha val="40000"/>
                    </a:prstClr>
                  </a:outerShdw>
                  <a:reflection blurRad="6350" stA="52000" endA="300" endPos="35000" dir="5400000" sy="-100000" algn="bl" rotWithShape="0"/>
                </a:effectLst>
                <a:tableStyleId>{5C22544A-7EE6-4342-B048-85BDC9FD1C3A}</a:tableStyleId>
              </a:tblPr>
              <a:tblGrid>
                <a:gridCol w="3290887">
                  <a:extLst>
                    <a:ext uri="{9D8B030D-6E8A-4147-A177-3AD203B41FA5}">
                      <a16:colId xmlns:a16="http://schemas.microsoft.com/office/drawing/2014/main" val="3788243807"/>
                    </a:ext>
                  </a:extLst>
                </a:gridCol>
                <a:gridCol w="3290887">
                  <a:extLst>
                    <a:ext uri="{9D8B030D-6E8A-4147-A177-3AD203B41FA5}">
                      <a16:colId xmlns:a16="http://schemas.microsoft.com/office/drawing/2014/main" val="1510945719"/>
                    </a:ext>
                  </a:extLst>
                </a:gridCol>
                <a:gridCol w="3290887">
                  <a:extLst>
                    <a:ext uri="{9D8B030D-6E8A-4147-A177-3AD203B41FA5}">
                      <a16:colId xmlns:a16="http://schemas.microsoft.com/office/drawing/2014/main" val="130574332"/>
                    </a:ext>
                  </a:extLst>
                </a:gridCol>
              </a:tblGrid>
              <a:tr h="40655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391787725"/>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€ 180.000,00</a:t>
                      </a:r>
                    </a:p>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€ 300.000,00</a:t>
                      </a:r>
                    </a:p>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1750644335"/>
                  </a:ext>
                </a:extLst>
              </a:tr>
            </a:tbl>
          </a:graphicData>
        </a:graphic>
      </p:graphicFrame>
    </p:spTree>
    <p:extLst>
      <p:ext uri="{BB962C8B-B14F-4D97-AF65-F5344CB8AC3E}">
        <p14:creationId xmlns:p14="http://schemas.microsoft.com/office/powerpoint/2010/main" val="221374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B35A2-A7E3-4EFF-A18E-111ADBDE5A2E}"/>
              </a:ext>
            </a:extLst>
          </p:cNvPr>
          <p:cNvSpPr>
            <a:spLocks noGrp="1"/>
          </p:cNvSpPr>
          <p:nvPr>
            <p:ph type="title"/>
          </p:nvPr>
        </p:nvSpPr>
        <p:spPr>
          <a:xfrm>
            <a:off x="1970072" y="685070"/>
            <a:ext cx="9872661" cy="1280890"/>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2700" b="1" dirty="0">
                <a:solidFill>
                  <a:schemeClr val="accent3">
                    <a:lumMod val="50000"/>
                  </a:schemeClr>
                </a:solidFill>
                <a:effectLst>
                  <a:outerShdw blurRad="38100" dist="38100" dir="2700000" algn="tl">
                    <a:srgbClr val="000000">
                      <a:alpha val="43137"/>
                    </a:srgbClr>
                  </a:outerShdw>
                </a:effectLst>
              </a:rPr>
              <a:t>INSTALLAZIONE DI NUOVI PALI PER L’ILLUMINAZIONE PUBBLICA DI PROPRIETA’ DELL’AMMINISTRAZIONE ricompresi nel territorio del Comune di Guidonia Montecelio</a:t>
            </a:r>
            <a:endParaRPr lang="it-IT" sz="2700" dirty="0"/>
          </a:p>
        </p:txBody>
      </p:sp>
      <p:graphicFrame>
        <p:nvGraphicFramePr>
          <p:cNvPr id="3" name="Tabella 4">
            <a:extLst>
              <a:ext uri="{FF2B5EF4-FFF2-40B4-BE49-F238E27FC236}">
                <a16:creationId xmlns:a16="http://schemas.microsoft.com/office/drawing/2014/main" id="{001007A2-AF4F-4E1A-913A-AA80E425F5D4}"/>
              </a:ext>
            </a:extLst>
          </p:cNvPr>
          <p:cNvGraphicFramePr>
            <a:graphicFrameLocks/>
          </p:cNvGraphicFramePr>
          <p:nvPr>
            <p:extLst>
              <p:ext uri="{D42A27DB-BD31-4B8C-83A1-F6EECF244321}">
                <p14:modId xmlns:p14="http://schemas.microsoft.com/office/powerpoint/2010/main" val="2256752470"/>
              </p:ext>
            </p:extLst>
          </p:nvPr>
        </p:nvGraphicFramePr>
        <p:xfrm>
          <a:off x="1970072" y="2222500"/>
          <a:ext cx="9872661" cy="741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3788243807"/>
                    </a:ext>
                  </a:extLst>
                </a:gridCol>
                <a:gridCol w="3290887">
                  <a:extLst>
                    <a:ext uri="{9D8B030D-6E8A-4147-A177-3AD203B41FA5}">
                      <a16:colId xmlns:a16="http://schemas.microsoft.com/office/drawing/2014/main" val="1510945719"/>
                    </a:ext>
                  </a:extLst>
                </a:gridCol>
                <a:gridCol w="3290887">
                  <a:extLst>
                    <a:ext uri="{9D8B030D-6E8A-4147-A177-3AD203B41FA5}">
                      <a16:colId xmlns:a16="http://schemas.microsoft.com/office/drawing/2014/main" val="130574332"/>
                    </a:ext>
                  </a:extLst>
                </a:gridCol>
              </a:tblGrid>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391787725"/>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1750644335"/>
                  </a:ext>
                </a:extLst>
              </a:tr>
            </a:tbl>
          </a:graphicData>
        </a:graphic>
      </p:graphicFrame>
      <p:sp>
        <p:nvSpPr>
          <p:cNvPr id="4" name="Titolo 1">
            <a:extLst>
              <a:ext uri="{FF2B5EF4-FFF2-40B4-BE49-F238E27FC236}">
                <a16:creationId xmlns:a16="http://schemas.microsoft.com/office/drawing/2014/main" id="{C967448F-09D2-4CC3-91BB-2FB5CC670237}"/>
              </a:ext>
            </a:extLst>
          </p:cNvPr>
          <p:cNvSpPr txBox="1">
            <a:spLocks/>
          </p:cNvSpPr>
          <p:nvPr/>
        </p:nvSpPr>
        <p:spPr>
          <a:xfrm>
            <a:off x="1967213" y="3429000"/>
            <a:ext cx="9875520" cy="135636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000" b="1" dirty="0">
                <a:solidFill>
                  <a:schemeClr val="accent3">
                    <a:lumMod val="50000"/>
                  </a:schemeClr>
                </a:solidFill>
                <a:effectLst>
                  <a:outerShdw blurRad="38100" dist="38100" dir="2700000" algn="tl">
                    <a:srgbClr val="000000">
                      <a:alpha val="43137"/>
                    </a:srgbClr>
                  </a:outerShdw>
                </a:effectLst>
              </a:rPr>
              <a:t>L’amministrazione ritiene opportuno prevedere dei fondi per l’installazione di nuovi pali per l’illuminazione pubblica nel Comune di Guidonia Montecelio</a:t>
            </a:r>
            <a:endParaRPr lang="it-IT" sz="2700" dirty="0"/>
          </a:p>
        </p:txBody>
      </p:sp>
    </p:spTree>
    <p:extLst>
      <p:ext uri="{BB962C8B-B14F-4D97-AF65-F5344CB8AC3E}">
        <p14:creationId xmlns:p14="http://schemas.microsoft.com/office/powerpoint/2010/main" val="159751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3FF4492-9D6D-4ED9-A2F2-FC7E728E61F2}"/>
              </a:ext>
            </a:extLst>
          </p:cNvPr>
          <p:cNvSpPr txBox="1">
            <a:spLocks/>
          </p:cNvSpPr>
          <p:nvPr/>
        </p:nvSpPr>
        <p:spPr>
          <a:xfrm>
            <a:off x="1903811" y="699580"/>
            <a:ext cx="9872660"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LAVORI DI ADEGUAMENTO DELL’ISOLA ECOLOGICA SITA IN VIA LAGO DEI TARTARI</a:t>
            </a:r>
            <a:endParaRPr lang="it-IT" sz="2700" dirty="0"/>
          </a:p>
        </p:txBody>
      </p:sp>
      <p:graphicFrame>
        <p:nvGraphicFramePr>
          <p:cNvPr id="4" name="Tabella 3">
            <a:extLst>
              <a:ext uri="{FF2B5EF4-FFF2-40B4-BE49-F238E27FC236}">
                <a16:creationId xmlns:a16="http://schemas.microsoft.com/office/drawing/2014/main" id="{A7BB9D92-9B0C-4349-A231-1F97ACBC80D3}"/>
              </a:ext>
            </a:extLst>
          </p:cNvPr>
          <p:cNvGraphicFramePr>
            <a:graphicFrameLocks noGrp="1"/>
          </p:cNvGraphicFramePr>
          <p:nvPr>
            <p:extLst>
              <p:ext uri="{D42A27DB-BD31-4B8C-83A1-F6EECF244321}">
                <p14:modId xmlns:p14="http://schemas.microsoft.com/office/powerpoint/2010/main" val="1083970770"/>
              </p:ext>
            </p:extLst>
          </p:nvPr>
        </p:nvGraphicFramePr>
        <p:xfrm>
          <a:off x="1903810" y="2229380"/>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€ 200.000,00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6" name="Titolo 1">
            <a:extLst>
              <a:ext uri="{FF2B5EF4-FFF2-40B4-BE49-F238E27FC236}">
                <a16:creationId xmlns:a16="http://schemas.microsoft.com/office/drawing/2014/main" id="{3B2857E1-6609-4704-BAA0-A7850A9EAEF7}"/>
              </a:ext>
            </a:extLst>
          </p:cNvPr>
          <p:cNvSpPr txBox="1">
            <a:spLocks/>
          </p:cNvSpPr>
          <p:nvPr/>
        </p:nvSpPr>
        <p:spPr>
          <a:xfrm>
            <a:off x="1903810" y="3429000"/>
            <a:ext cx="9875520" cy="135636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000" b="1" dirty="0">
                <a:solidFill>
                  <a:schemeClr val="accent3">
                    <a:lumMod val="50000"/>
                  </a:schemeClr>
                </a:solidFill>
                <a:effectLst>
                  <a:outerShdw blurRad="38100" dist="38100" dir="2700000" algn="tl">
                    <a:srgbClr val="000000">
                      <a:alpha val="43137"/>
                    </a:srgbClr>
                  </a:outerShdw>
                </a:effectLst>
              </a:rPr>
              <a:t>E’ stato affidato ad un professionista esterno la redazione del Progetto definitivo/esecutivo  oltre la Direzione lavori e il Coordinamento per la sicurezza. Agli atti d’ufficio è stato depositato il progetto, lo stanziamento dei fondi per l’annualità 2023 ne consentirebbe la realizzazione.</a:t>
            </a:r>
          </a:p>
        </p:txBody>
      </p:sp>
    </p:spTree>
    <p:extLst>
      <p:ext uri="{BB962C8B-B14F-4D97-AF65-F5344CB8AC3E}">
        <p14:creationId xmlns:p14="http://schemas.microsoft.com/office/powerpoint/2010/main" val="188845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4CD9C47-C7AB-48FE-81E6-E34D430FD643}"/>
              </a:ext>
            </a:extLst>
          </p:cNvPr>
          <p:cNvSpPr txBox="1">
            <a:spLocks/>
          </p:cNvSpPr>
          <p:nvPr/>
        </p:nvSpPr>
        <p:spPr>
          <a:xfrm>
            <a:off x="1902350" y="510429"/>
            <a:ext cx="9875520" cy="135636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IMPIANTI DI SOLLEVAMENTO ricompresi nel territorio del Comune di Guidonia Montecelio</a:t>
            </a:r>
            <a:endParaRPr lang="it-IT" sz="2700" dirty="0"/>
          </a:p>
        </p:txBody>
      </p:sp>
      <p:graphicFrame>
        <p:nvGraphicFramePr>
          <p:cNvPr id="6" name="Tabella 5">
            <a:extLst>
              <a:ext uri="{FF2B5EF4-FFF2-40B4-BE49-F238E27FC236}">
                <a16:creationId xmlns:a16="http://schemas.microsoft.com/office/drawing/2014/main" id="{A6A19B56-0899-4025-A83F-BF46A011BFA9}"/>
              </a:ext>
            </a:extLst>
          </p:cNvPr>
          <p:cNvGraphicFramePr>
            <a:graphicFrameLocks noGrp="1"/>
          </p:cNvGraphicFramePr>
          <p:nvPr>
            <p:extLst>
              <p:ext uri="{D42A27DB-BD31-4B8C-83A1-F6EECF244321}">
                <p14:modId xmlns:p14="http://schemas.microsoft.com/office/powerpoint/2010/main" val="1602359748"/>
              </p:ext>
            </p:extLst>
          </p:nvPr>
        </p:nvGraphicFramePr>
        <p:xfrm>
          <a:off x="1902350" y="2248010"/>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8" name="Titolo 1">
            <a:extLst>
              <a:ext uri="{FF2B5EF4-FFF2-40B4-BE49-F238E27FC236}">
                <a16:creationId xmlns:a16="http://schemas.microsoft.com/office/drawing/2014/main" id="{86799379-1BD9-4E3C-B151-D65FE5F99A30}"/>
              </a:ext>
            </a:extLst>
          </p:cNvPr>
          <p:cNvSpPr txBox="1">
            <a:spLocks/>
          </p:cNvSpPr>
          <p:nvPr/>
        </p:nvSpPr>
        <p:spPr>
          <a:xfrm>
            <a:off x="1900920" y="3535018"/>
            <a:ext cx="9875520" cy="135636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000" b="1" dirty="0">
                <a:solidFill>
                  <a:schemeClr val="accent3">
                    <a:lumMod val="50000"/>
                  </a:schemeClr>
                </a:solidFill>
                <a:effectLst>
                  <a:outerShdw blurRad="38100" dist="38100" dir="2700000" algn="tl">
                    <a:srgbClr val="000000">
                      <a:alpha val="43137"/>
                    </a:srgbClr>
                  </a:outerShdw>
                </a:effectLst>
              </a:rPr>
              <a:t>La Città di Guidonia Montecelio deve mantenere la rete di raccolta acque chiare/nere, di proprietà, in un adeguato stato di uso e manutenzione permettendo una corretta fruizione con l’obiettivo di migliorarne lo stato di conservazione, funzionalità, sicurezza e decoro anche in vista del passaggio definitivo ad Acea</a:t>
            </a:r>
          </a:p>
        </p:txBody>
      </p:sp>
    </p:spTree>
    <p:extLst>
      <p:ext uri="{BB962C8B-B14F-4D97-AF65-F5344CB8AC3E}">
        <p14:creationId xmlns:p14="http://schemas.microsoft.com/office/powerpoint/2010/main" val="157155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B707FB0F-F4CA-46E3-BDE1-9FC06245FF54}"/>
              </a:ext>
            </a:extLst>
          </p:cNvPr>
          <p:cNvSpPr txBox="1">
            <a:spLocks noGrp="1"/>
          </p:cNvSpPr>
          <p:nvPr>
            <p:ph type="title"/>
          </p:nvPr>
        </p:nvSpPr>
        <p:spPr>
          <a:xfrm>
            <a:off x="1895061" y="624110"/>
            <a:ext cx="9872659"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STRADE E MARCIAPIEDI ricompresi nel territorio del Comune di Guidonia Montecelio</a:t>
            </a:r>
          </a:p>
        </p:txBody>
      </p:sp>
      <p:graphicFrame>
        <p:nvGraphicFramePr>
          <p:cNvPr id="4" name="Tabella 3">
            <a:extLst>
              <a:ext uri="{FF2B5EF4-FFF2-40B4-BE49-F238E27FC236}">
                <a16:creationId xmlns:a16="http://schemas.microsoft.com/office/drawing/2014/main" id="{D8D751E2-1C25-4877-BC88-49A5F6A4B9F9}"/>
              </a:ext>
            </a:extLst>
          </p:cNvPr>
          <p:cNvGraphicFramePr>
            <a:graphicFrameLocks noGrp="1"/>
          </p:cNvGraphicFramePr>
          <p:nvPr>
            <p:extLst>
              <p:ext uri="{D42A27DB-BD31-4B8C-83A1-F6EECF244321}">
                <p14:modId xmlns:p14="http://schemas.microsoft.com/office/powerpoint/2010/main" val="3282477329"/>
              </p:ext>
            </p:extLst>
          </p:nvPr>
        </p:nvGraphicFramePr>
        <p:xfrm>
          <a:off x="1895061" y="2191682"/>
          <a:ext cx="9886122"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511826">
                  <a:extLst>
                    <a:ext uri="{9D8B030D-6E8A-4147-A177-3AD203B41FA5}">
                      <a16:colId xmlns:a16="http://schemas.microsoft.com/office/drawing/2014/main" val="2604815649"/>
                    </a:ext>
                  </a:extLst>
                </a:gridCol>
                <a:gridCol w="3273287">
                  <a:extLst>
                    <a:ext uri="{9D8B030D-6E8A-4147-A177-3AD203B41FA5}">
                      <a16:colId xmlns:a16="http://schemas.microsoft.com/office/drawing/2014/main" val="1008378255"/>
                    </a:ext>
                  </a:extLst>
                </a:gridCol>
                <a:gridCol w="3101009">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€ 407.600,00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€ 500.000,00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56E48749-4C6C-4A29-825B-5A9E0323B3E6}"/>
              </a:ext>
            </a:extLst>
          </p:cNvPr>
          <p:cNvSpPr txBox="1">
            <a:spLocks/>
          </p:cNvSpPr>
          <p:nvPr/>
        </p:nvSpPr>
        <p:spPr>
          <a:xfrm>
            <a:off x="1139823" y="3278133"/>
            <a:ext cx="9875838" cy="1355725"/>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DI IMMOBILI RESIDENZIALI – ERP (Edilizia Residenziale Popolare) del Comune di Guidonia Montecelio</a:t>
            </a:r>
          </a:p>
        </p:txBody>
      </p:sp>
      <p:graphicFrame>
        <p:nvGraphicFramePr>
          <p:cNvPr id="6" name="Tabella 5">
            <a:extLst>
              <a:ext uri="{FF2B5EF4-FFF2-40B4-BE49-F238E27FC236}">
                <a16:creationId xmlns:a16="http://schemas.microsoft.com/office/drawing/2014/main" id="{29F24F9D-4520-463B-8551-26B7ECF23F39}"/>
              </a:ext>
            </a:extLst>
          </p:cNvPr>
          <p:cNvGraphicFramePr>
            <a:graphicFrameLocks noGrp="1"/>
          </p:cNvGraphicFramePr>
          <p:nvPr>
            <p:extLst>
              <p:ext uri="{D42A27DB-BD31-4B8C-83A1-F6EECF244321}">
                <p14:modId xmlns:p14="http://schemas.microsoft.com/office/powerpoint/2010/main" val="4050714228"/>
              </p:ext>
            </p:extLst>
          </p:nvPr>
        </p:nvGraphicFramePr>
        <p:xfrm>
          <a:off x="1139823" y="4965708"/>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€ 80.000,00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121554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71862669-A9C8-40EA-A12A-215ECE5D8831}"/>
              </a:ext>
            </a:extLst>
          </p:cNvPr>
          <p:cNvSpPr txBox="1">
            <a:spLocks noGrp="1"/>
          </p:cNvSpPr>
          <p:nvPr>
            <p:ph type="title"/>
          </p:nvPr>
        </p:nvSpPr>
        <p:spPr>
          <a:xfrm>
            <a:off x="1895061" y="624110"/>
            <a:ext cx="9872658"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DI EDIFICI SCOLASTICI di proprietà del Comune di Guidonia Montecelio</a:t>
            </a:r>
          </a:p>
        </p:txBody>
      </p:sp>
      <p:graphicFrame>
        <p:nvGraphicFramePr>
          <p:cNvPr id="4" name="Tabella 3">
            <a:extLst>
              <a:ext uri="{FF2B5EF4-FFF2-40B4-BE49-F238E27FC236}">
                <a16:creationId xmlns:a16="http://schemas.microsoft.com/office/drawing/2014/main" id="{736E73F3-D25B-4CC7-A7E7-6D35E0A5EA48}"/>
              </a:ext>
            </a:extLst>
          </p:cNvPr>
          <p:cNvGraphicFramePr>
            <a:graphicFrameLocks noGrp="1"/>
          </p:cNvGraphicFramePr>
          <p:nvPr>
            <p:extLst>
              <p:ext uri="{D42A27DB-BD31-4B8C-83A1-F6EECF244321}">
                <p14:modId xmlns:p14="http://schemas.microsoft.com/office/powerpoint/2010/main" val="270419175"/>
              </p:ext>
            </p:extLst>
          </p:nvPr>
        </p:nvGraphicFramePr>
        <p:xfrm>
          <a:off x="1895058" y="2102236"/>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€ 226.000,00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C3476B3D-3BBD-47FB-B06F-B6C556A2A960}"/>
              </a:ext>
            </a:extLst>
          </p:cNvPr>
          <p:cNvSpPr txBox="1">
            <a:spLocks/>
          </p:cNvSpPr>
          <p:nvPr/>
        </p:nvSpPr>
        <p:spPr>
          <a:xfrm>
            <a:off x="1158240" y="3353286"/>
            <a:ext cx="9875520"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DI STABILI di proprietà del Comune di Guidonia Montecelio</a:t>
            </a:r>
          </a:p>
        </p:txBody>
      </p:sp>
      <p:graphicFrame>
        <p:nvGraphicFramePr>
          <p:cNvPr id="6" name="Tabella 5">
            <a:extLst>
              <a:ext uri="{FF2B5EF4-FFF2-40B4-BE49-F238E27FC236}">
                <a16:creationId xmlns:a16="http://schemas.microsoft.com/office/drawing/2014/main" id="{BC611173-9063-486B-841B-99BB5FAECEE9}"/>
              </a:ext>
            </a:extLst>
          </p:cNvPr>
          <p:cNvGraphicFramePr>
            <a:graphicFrameLocks noGrp="1"/>
          </p:cNvGraphicFramePr>
          <p:nvPr>
            <p:extLst>
              <p:ext uri="{D42A27DB-BD31-4B8C-83A1-F6EECF244321}">
                <p14:modId xmlns:p14="http://schemas.microsoft.com/office/powerpoint/2010/main" val="124956504"/>
              </p:ext>
            </p:extLst>
          </p:nvPr>
        </p:nvGraphicFramePr>
        <p:xfrm>
          <a:off x="1161099" y="5009987"/>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€ 50.000,00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€ 50.000,00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€ 50.000,00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68759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89FCF0D2-51E5-47F6-9BB8-C8ED7071700F}"/>
              </a:ext>
            </a:extLst>
          </p:cNvPr>
          <p:cNvSpPr txBox="1">
            <a:spLocks noGrp="1"/>
          </p:cNvSpPr>
          <p:nvPr>
            <p:ph type="title"/>
          </p:nvPr>
        </p:nvSpPr>
        <p:spPr>
          <a:xfrm>
            <a:off x="2067339" y="624110"/>
            <a:ext cx="9740135"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IMPIANTI SPORTIVI del Comune di Guidonia Montecelio</a:t>
            </a:r>
          </a:p>
        </p:txBody>
      </p:sp>
      <p:graphicFrame>
        <p:nvGraphicFramePr>
          <p:cNvPr id="4" name="Tabella 3">
            <a:extLst>
              <a:ext uri="{FF2B5EF4-FFF2-40B4-BE49-F238E27FC236}">
                <a16:creationId xmlns:a16="http://schemas.microsoft.com/office/drawing/2014/main" id="{048A7AE6-54EF-4257-A4F0-95520A04C706}"/>
              </a:ext>
            </a:extLst>
          </p:cNvPr>
          <p:cNvGraphicFramePr>
            <a:graphicFrameLocks noGrp="1"/>
          </p:cNvGraphicFramePr>
          <p:nvPr>
            <p:extLst>
              <p:ext uri="{D42A27DB-BD31-4B8C-83A1-F6EECF244321}">
                <p14:modId xmlns:p14="http://schemas.microsoft.com/office/powerpoint/2010/main" val="2428397677"/>
              </p:ext>
            </p:extLst>
          </p:nvPr>
        </p:nvGraphicFramePr>
        <p:xfrm>
          <a:off x="2067339" y="2075731"/>
          <a:ext cx="9740135"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439457">
                  <a:extLst>
                    <a:ext uri="{9D8B030D-6E8A-4147-A177-3AD203B41FA5}">
                      <a16:colId xmlns:a16="http://schemas.microsoft.com/office/drawing/2014/main" val="2604815649"/>
                    </a:ext>
                  </a:extLst>
                </a:gridCol>
                <a:gridCol w="3452943">
                  <a:extLst>
                    <a:ext uri="{9D8B030D-6E8A-4147-A177-3AD203B41FA5}">
                      <a16:colId xmlns:a16="http://schemas.microsoft.com/office/drawing/2014/main" val="1008378255"/>
                    </a:ext>
                  </a:extLst>
                </a:gridCol>
                <a:gridCol w="2847735">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€ 150.000,00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€ 116.600,00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FE6BE88-74B0-4DCA-97D9-F1BBA0F5C281}"/>
              </a:ext>
            </a:extLst>
          </p:cNvPr>
          <p:cNvSpPr txBox="1">
            <a:spLocks/>
          </p:cNvSpPr>
          <p:nvPr/>
        </p:nvSpPr>
        <p:spPr>
          <a:xfrm>
            <a:off x="1311103" y="3347983"/>
            <a:ext cx="9569794"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INTERVENTI URGENTI PER EVENTI IMPREVEDIBILI SU MANUFATTI  di proprietà del Comune di Guidonia Montecelio</a:t>
            </a:r>
          </a:p>
        </p:txBody>
      </p:sp>
      <p:graphicFrame>
        <p:nvGraphicFramePr>
          <p:cNvPr id="6" name="Tabella 5">
            <a:extLst>
              <a:ext uri="{FF2B5EF4-FFF2-40B4-BE49-F238E27FC236}">
                <a16:creationId xmlns:a16="http://schemas.microsoft.com/office/drawing/2014/main" id="{BBFEA421-2441-4E89-9991-C59D93D139D9}"/>
              </a:ext>
            </a:extLst>
          </p:cNvPr>
          <p:cNvGraphicFramePr>
            <a:graphicFrameLocks noGrp="1"/>
          </p:cNvGraphicFramePr>
          <p:nvPr>
            <p:extLst>
              <p:ext uri="{D42A27DB-BD31-4B8C-83A1-F6EECF244321}">
                <p14:modId xmlns:p14="http://schemas.microsoft.com/office/powerpoint/2010/main" val="2175702264"/>
              </p:ext>
            </p:extLst>
          </p:nvPr>
        </p:nvGraphicFramePr>
        <p:xfrm>
          <a:off x="1311103" y="4873488"/>
          <a:ext cx="9569793"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9793">
                  <a:extLst>
                    <a:ext uri="{9D8B030D-6E8A-4147-A177-3AD203B41FA5}">
                      <a16:colId xmlns:a16="http://schemas.microsoft.com/office/drawing/2014/main" val="2604815649"/>
                    </a:ext>
                  </a:extLst>
                </a:gridCol>
                <a:gridCol w="3458817">
                  <a:extLst>
                    <a:ext uri="{9D8B030D-6E8A-4147-A177-3AD203B41FA5}">
                      <a16:colId xmlns:a16="http://schemas.microsoft.com/office/drawing/2014/main" val="1008378255"/>
                    </a:ext>
                  </a:extLst>
                </a:gridCol>
                <a:gridCol w="2811183">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76115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13796-48F3-4558-937B-C2193A061D99}"/>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100" b="1" dirty="0">
                <a:solidFill>
                  <a:schemeClr val="accent3">
                    <a:lumMod val="50000"/>
                  </a:schemeClr>
                </a:solidFill>
                <a:effectLst>
                  <a:outerShdw blurRad="38100" dist="38100" dir="2700000" algn="tl">
                    <a:srgbClr val="000000">
                      <a:alpha val="43137"/>
                    </a:srgbClr>
                  </a:outerShdw>
                </a:effectLst>
              </a:rPr>
              <a:t>RIQUALIFICAZIONE CAMPO DA CALCIO COMUNALE sito in via Campo Sportivo località Guidonia</a:t>
            </a:r>
            <a:br>
              <a:rPr lang="it-IT" sz="3200" b="1" dirty="0"/>
            </a:br>
            <a:endParaRPr lang="it-IT" sz="3200" b="1" dirty="0"/>
          </a:p>
        </p:txBody>
      </p:sp>
      <p:pic>
        <p:nvPicPr>
          <p:cNvPr id="6" name="Segnaposto contenuto 5">
            <a:extLst>
              <a:ext uri="{FF2B5EF4-FFF2-40B4-BE49-F238E27FC236}">
                <a16:creationId xmlns:a16="http://schemas.microsoft.com/office/drawing/2014/main" id="{A9FF91DE-A734-461E-92AB-E4FB8437D44D}"/>
              </a:ext>
            </a:extLst>
          </p:cNvPr>
          <p:cNvPicPr>
            <a:picLocks noGrp="1" noChangeAspect="1"/>
          </p:cNvPicPr>
          <p:nvPr>
            <p:ph sz="half" idx="1"/>
          </p:nvPr>
        </p:nvPicPr>
        <p:blipFill>
          <a:blip r:embed="rId2"/>
          <a:stretch>
            <a:fillRect/>
          </a:stretch>
        </p:blipFill>
        <p:spPr>
          <a:xfrm>
            <a:off x="2589213" y="2126222"/>
            <a:ext cx="4313237" cy="3022525"/>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4" name="Segnaposto contenuto 3">
            <a:extLst>
              <a:ext uri="{FF2B5EF4-FFF2-40B4-BE49-F238E27FC236}">
                <a16:creationId xmlns:a16="http://schemas.microsoft.com/office/drawing/2014/main" id="{EFB84739-A87E-439C-AEC2-8E88B733BFB7}"/>
              </a:ext>
            </a:extLst>
          </p:cNvPr>
          <p:cNvSpPr>
            <a:spLocks noGrp="1"/>
          </p:cNvSpPr>
          <p:nvPr>
            <p:ph sz="half" idx="2"/>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dirty="0">
                <a:solidFill>
                  <a:schemeClr val="accent3">
                    <a:lumMod val="50000"/>
                  </a:schemeClr>
                </a:solidFill>
              </a:rPr>
              <a:t>Importo totale </a:t>
            </a:r>
            <a:r>
              <a:rPr lang="it-IT" b="1" u="sng" dirty="0">
                <a:solidFill>
                  <a:schemeClr val="accent3">
                    <a:lumMod val="50000"/>
                  </a:schemeClr>
                </a:solidFill>
              </a:rPr>
              <a:t>€ 500.000,00 </a:t>
            </a:r>
          </a:p>
          <a:p>
            <a:pPr algn="just"/>
            <a:r>
              <a:rPr lang="it-IT" dirty="0">
                <a:solidFill>
                  <a:schemeClr val="accent3">
                    <a:lumMod val="50000"/>
                  </a:schemeClr>
                </a:solidFill>
              </a:rPr>
              <a:t>Divisi in due lotti funzionali da € 250.000,00 cadauno per la «Riqualificazione campo di calcio comunale sito in via del campo sportivo </a:t>
            </a:r>
            <a:r>
              <a:rPr lang="it-IT" dirty="0" err="1">
                <a:solidFill>
                  <a:schemeClr val="accent3">
                    <a:lumMod val="50000"/>
                  </a:schemeClr>
                </a:solidFill>
              </a:rPr>
              <a:t>loc</a:t>
            </a:r>
            <a:r>
              <a:rPr lang="it-IT" dirty="0">
                <a:solidFill>
                  <a:schemeClr val="accent3">
                    <a:lumMod val="50000"/>
                  </a:schemeClr>
                </a:solidFill>
              </a:rPr>
              <a:t>. Guidonia del Comune di Guidonia Montecelio»</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Finanziamento Regione Lazio ai sensi della Legge regionale n. 14/2008 art. 1 comma 38</a:t>
            </a:r>
          </a:p>
        </p:txBody>
      </p:sp>
    </p:spTree>
    <p:extLst>
      <p:ext uri="{BB962C8B-B14F-4D97-AF65-F5344CB8AC3E}">
        <p14:creationId xmlns:p14="http://schemas.microsoft.com/office/powerpoint/2010/main" val="4191722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5E2C688D-33F6-4849-9A6F-82BAE73C25B4}"/>
              </a:ext>
            </a:extLst>
          </p:cNvPr>
          <p:cNvSpPr txBox="1">
            <a:spLocks noGrp="1"/>
          </p:cNvSpPr>
          <p:nvPr>
            <p:ph type="title"/>
          </p:nvPr>
        </p:nvSpPr>
        <p:spPr>
          <a:xfrm>
            <a:off x="2186608" y="624110"/>
            <a:ext cx="9318003"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RESTAURO CONSERVATIVO E VALORIZZAZIONE MUSEALE DELLA DSSE (Villa Aeronautica)</a:t>
            </a:r>
          </a:p>
        </p:txBody>
      </p:sp>
      <p:graphicFrame>
        <p:nvGraphicFramePr>
          <p:cNvPr id="4" name="Tabella 3">
            <a:extLst>
              <a:ext uri="{FF2B5EF4-FFF2-40B4-BE49-F238E27FC236}">
                <a16:creationId xmlns:a16="http://schemas.microsoft.com/office/drawing/2014/main" id="{2FB86EBA-3A78-47BD-8539-CD5FBDB05670}"/>
              </a:ext>
            </a:extLst>
          </p:cNvPr>
          <p:cNvGraphicFramePr>
            <a:graphicFrameLocks noGrp="1"/>
          </p:cNvGraphicFramePr>
          <p:nvPr>
            <p:extLst>
              <p:ext uri="{D42A27DB-BD31-4B8C-83A1-F6EECF244321}">
                <p14:modId xmlns:p14="http://schemas.microsoft.com/office/powerpoint/2010/main" val="408109012"/>
              </p:ext>
            </p:extLst>
          </p:nvPr>
        </p:nvGraphicFramePr>
        <p:xfrm>
          <a:off x="2186607" y="2131998"/>
          <a:ext cx="9318003"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62766">
                  <a:extLst>
                    <a:ext uri="{9D8B030D-6E8A-4147-A177-3AD203B41FA5}">
                      <a16:colId xmlns:a16="http://schemas.microsoft.com/office/drawing/2014/main" val="2604815649"/>
                    </a:ext>
                  </a:extLst>
                </a:gridCol>
                <a:gridCol w="3166496">
                  <a:extLst>
                    <a:ext uri="{9D8B030D-6E8A-4147-A177-3AD203B41FA5}">
                      <a16:colId xmlns:a16="http://schemas.microsoft.com/office/drawing/2014/main" val="1008378255"/>
                    </a:ext>
                  </a:extLst>
                </a:gridCol>
                <a:gridCol w="2788741">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€ 150.000,00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34F1CDA6-49B7-4734-8F82-5A0935C3DA29}"/>
              </a:ext>
            </a:extLst>
          </p:cNvPr>
          <p:cNvSpPr txBox="1">
            <a:spLocks/>
          </p:cNvSpPr>
          <p:nvPr/>
        </p:nvSpPr>
        <p:spPr>
          <a:xfrm>
            <a:off x="1158240" y="3277816"/>
            <a:ext cx="9875520"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OPERE COMPLEMENTARI PER LA MESSA IN FUNZIONE DELLA PIAZZA DEL MERCATO A VILLALBA</a:t>
            </a:r>
          </a:p>
        </p:txBody>
      </p:sp>
      <p:graphicFrame>
        <p:nvGraphicFramePr>
          <p:cNvPr id="6" name="Tabella 5">
            <a:extLst>
              <a:ext uri="{FF2B5EF4-FFF2-40B4-BE49-F238E27FC236}">
                <a16:creationId xmlns:a16="http://schemas.microsoft.com/office/drawing/2014/main" id="{7D1B84C5-B869-46BD-9FB6-7215BFA8CCD6}"/>
              </a:ext>
            </a:extLst>
          </p:cNvPr>
          <p:cNvGraphicFramePr>
            <a:graphicFrameLocks noGrp="1"/>
          </p:cNvGraphicFramePr>
          <p:nvPr>
            <p:extLst>
              <p:ext uri="{D42A27DB-BD31-4B8C-83A1-F6EECF244321}">
                <p14:modId xmlns:p14="http://schemas.microsoft.com/office/powerpoint/2010/main" val="3086403550"/>
              </p:ext>
            </p:extLst>
          </p:nvPr>
        </p:nvGraphicFramePr>
        <p:xfrm>
          <a:off x="1161099" y="4861174"/>
          <a:ext cx="9872661"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90887">
                  <a:extLst>
                    <a:ext uri="{9D8B030D-6E8A-4147-A177-3AD203B41FA5}">
                      <a16:colId xmlns:a16="http://schemas.microsoft.com/office/drawing/2014/main" val="2604815649"/>
                    </a:ext>
                  </a:extLst>
                </a:gridCol>
                <a:gridCol w="3290887">
                  <a:extLst>
                    <a:ext uri="{9D8B030D-6E8A-4147-A177-3AD203B41FA5}">
                      <a16:colId xmlns:a16="http://schemas.microsoft.com/office/drawing/2014/main" val="1008378255"/>
                    </a:ext>
                  </a:extLst>
                </a:gridCol>
                <a:gridCol w="329088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€ 35.000,00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5441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DELLE STRADE E DEI MARCIAPIEDI COMUNALI</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2558238672"/>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€ 150.000,00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€ 150.000,00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€ 150.000,00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ASCENSORI</a:t>
            </a:r>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857081960"/>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102065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INTERVENTI RELATIVI ALLA MESSA IN SICUREZZA DEL P.E.B.A. (Piano Eliminazione Barriere Architettoniche)</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2606944727"/>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€ 50.000,00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IMPIANTI SEMAFORICI</a:t>
            </a:r>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2220461490"/>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178945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E ADEGUAMENTO ANTISISMICO ED ANTINCENDIO DEL CAVALCAFERROVIA in via della longarina</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3220746008"/>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€ 70.000,00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E PULIZIA CADITOIE STRADALI</a:t>
            </a:r>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1110389427"/>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€ 60.000,00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302986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POTENZIAMENTO E MIGLIORAMENTO DELLA SEGNALETICA STRADALE</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1828358033"/>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€ 40.000,00</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INTERVENTI URGENTI E IMPREVEDIBILI – MANUTENZIONE VIABILITA’ E RETI</a:t>
            </a:r>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4254101577"/>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€ 80.000,00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€ 80.000,00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158441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MANUTENZIONE STRAORDINARIA STRADE E MARCIAPIEDI RICOMPRESI NEL TERRITORIO del Comune di Guidonia Montecelio</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3471541952"/>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€ 360.000,00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SISTEMAZIONE PARCHI E GIOCHI – Parco della Mezzaluna, Parco di nella, Area giochi I.C. De Filippo, Colline del Sole</a:t>
            </a:r>
            <a:endParaRPr lang="it-IT" sz="2700" dirty="0"/>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680648801"/>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€ 197.000,00</a:t>
                      </a:r>
                    </a:p>
                  </a:txBody>
                  <a:tcPr>
                    <a:solidFill>
                      <a:schemeClr val="accent3">
                        <a:lumMod val="60000"/>
                        <a:lumOff val="40000"/>
                      </a:schemeClr>
                    </a:solidFill>
                  </a:tcPr>
                </a:tc>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409764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7CC1D1-8F80-4FC0-A70D-6AB291E495B7}"/>
              </a:ext>
            </a:extLst>
          </p:cNvPr>
          <p:cNvSpPr>
            <a:spLocks noGrp="1"/>
          </p:cNvSpPr>
          <p:nvPr>
            <p:ph type="title"/>
          </p:nvPr>
        </p:nvSpPr>
        <p:spPr>
          <a:xfrm>
            <a:off x="1158240" y="2637181"/>
            <a:ext cx="9875520" cy="1524001"/>
          </a:xfrm>
          <a:solidFill>
            <a:schemeClr val="accent3">
              <a:lumMod val="40000"/>
              <a:lumOff val="60000"/>
            </a:schemeClr>
          </a:solidFill>
          <a:ln>
            <a:solidFill>
              <a:schemeClr val="accent1"/>
            </a:solidFill>
          </a:ln>
          <a:effectLst>
            <a:outerShdw blurRad="50800" dist="38100" dir="5400000" algn="t" rotWithShape="0">
              <a:prstClr val="black">
                <a:alpha val="40000"/>
              </a:prstClr>
            </a:outerShdw>
          </a:effectLst>
          <a:scene3d>
            <a:camera prst="orthographicFront"/>
            <a:lightRig rig="threePt" dir="t"/>
          </a:scene3d>
          <a:sp3d>
            <a:bevelT/>
          </a:sp3d>
        </p:spPr>
        <p:txBody>
          <a:bodyPr>
            <a:noAutofit/>
          </a:bodyPr>
          <a:lstStyle/>
          <a:p>
            <a:r>
              <a:rPr lang="it-IT" sz="4800" b="1" dirty="0">
                <a:solidFill>
                  <a:schemeClr val="accent3">
                    <a:lumMod val="50000"/>
                  </a:schemeClr>
                </a:solidFill>
                <a:effectLst>
                  <a:outerShdw blurRad="38100" dist="38100" dir="2700000" algn="tl">
                    <a:srgbClr val="000000">
                      <a:alpha val="43137"/>
                    </a:srgbClr>
                  </a:outerShdw>
                </a:effectLst>
              </a:rPr>
              <a:t>STANZIAMENTI DA BILANCIO COMUNALE – AREA V</a:t>
            </a:r>
          </a:p>
        </p:txBody>
      </p:sp>
    </p:spTree>
    <p:extLst>
      <p:ext uri="{BB962C8B-B14F-4D97-AF65-F5344CB8AC3E}">
        <p14:creationId xmlns:p14="http://schemas.microsoft.com/office/powerpoint/2010/main" val="147265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PARCO AZZURRO – PROGETTO PER LA MESSA IN SICUREZZA DI N°295 PALI DI PUBBLICA ILLUMINAZIONE POSIZIONATI IN LUOGHI IMPROPRI</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1094186803"/>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€ 142.000,00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€ 434.000,00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
        <p:nvSpPr>
          <p:cNvPr id="5" name="Titolo 1">
            <a:extLst>
              <a:ext uri="{FF2B5EF4-FFF2-40B4-BE49-F238E27FC236}">
                <a16:creationId xmlns:a16="http://schemas.microsoft.com/office/drawing/2014/main" id="{49CCB0D9-9FF4-4A04-B6DC-959212A37C8E}"/>
              </a:ext>
            </a:extLst>
          </p:cNvPr>
          <p:cNvSpPr txBox="1">
            <a:spLocks/>
          </p:cNvSpPr>
          <p:nvPr/>
        </p:nvSpPr>
        <p:spPr>
          <a:xfrm>
            <a:off x="1143000" y="3277816"/>
            <a:ext cx="9463776"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PARCO AZZURRO – PROGETTO PER LA VERIFICA TECNICA E MESSA IN SICUREZZA DEI PALI DI PUBBLICA ILLUMINAZIONE</a:t>
            </a:r>
            <a:endParaRPr lang="it-IT" sz="2700" dirty="0"/>
          </a:p>
        </p:txBody>
      </p:sp>
      <p:graphicFrame>
        <p:nvGraphicFramePr>
          <p:cNvPr id="6" name="Tabella 5">
            <a:extLst>
              <a:ext uri="{FF2B5EF4-FFF2-40B4-BE49-F238E27FC236}">
                <a16:creationId xmlns:a16="http://schemas.microsoft.com/office/drawing/2014/main" id="{24BE99F2-AEFA-4C69-AF13-C085B318F1F1}"/>
              </a:ext>
            </a:extLst>
          </p:cNvPr>
          <p:cNvGraphicFramePr>
            <a:graphicFrameLocks noGrp="1"/>
          </p:cNvGraphicFramePr>
          <p:nvPr>
            <p:extLst>
              <p:ext uri="{D42A27DB-BD31-4B8C-83A1-F6EECF244321}">
                <p14:modId xmlns:p14="http://schemas.microsoft.com/office/powerpoint/2010/main" val="727175516"/>
              </p:ext>
            </p:extLst>
          </p:nvPr>
        </p:nvGraphicFramePr>
        <p:xfrm>
          <a:off x="1143000" y="4892041"/>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592">
                  <a:extLst>
                    <a:ext uri="{9D8B030D-6E8A-4147-A177-3AD203B41FA5}">
                      <a16:colId xmlns:a16="http://schemas.microsoft.com/office/drawing/2014/main" val="2604815649"/>
                    </a:ext>
                  </a:extLst>
                </a:gridCol>
                <a:gridCol w="3154592">
                  <a:extLst>
                    <a:ext uri="{9D8B030D-6E8A-4147-A177-3AD203B41FA5}">
                      <a16:colId xmlns:a16="http://schemas.microsoft.com/office/drawing/2014/main" val="1008378255"/>
                    </a:ext>
                  </a:extLst>
                </a:gridCol>
                <a:gridCol w="3154592">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accent3">
                              <a:lumMod val="50000"/>
                            </a:schemeClr>
                          </a:solidFill>
                          <a:effectLst>
                            <a:outerShdw blurRad="38100" dist="38100" dir="2700000" algn="tl">
                              <a:srgbClr val="000000">
                                <a:alpha val="43137"/>
                              </a:srgbClr>
                            </a:outerShdw>
                          </a:effectLst>
                          <a:latin typeface="+mn-lt"/>
                          <a:ea typeface="+mn-ea"/>
                          <a:cs typeface="+mn-cs"/>
                        </a:rPr>
                        <a:t>€ 140.000,00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3582168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0654028-93F3-4075-8532-DF11F7C6A844}"/>
              </a:ext>
            </a:extLst>
          </p:cNvPr>
          <p:cNvSpPr txBox="1">
            <a:spLocks noGrp="1"/>
          </p:cNvSpPr>
          <p:nvPr>
            <p:ph type="title"/>
          </p:nvPr>
        </p:nvSpPr>
        <p:spPr>
          <a:xfrm>
            <a:off x="2040835" y="624110"/>
            <a:ext cx="9463777" cy="128089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LAVORI DI MANUTENZIONE STRAORDINARIA FINALIZZATI ALLA RIATTIVAZIONE DEGLI IMPIANTI FOTOVOLTAICI</a:t>
            </a:r>
          </a:p>
        </p:txBody>
      </p:sp>
      <p:graphicFrame>
        <p:nvGraphicFramePr>
          <p:cNvPr id="4" name="Tabella 3">
            <a:extLst>
              <a:ext uri="{FF2B5EF4-FFF2-40B4-BE49-F238E27FC236}">
                <a16:creationId xmlns:a16="http://schemas.microsoft.com/office/drawing/2014/main" id="{ACF0A5D8-0701-4E6D-BE2D-5829930FF91F}"/>
              </a:ext>
            </a:extLst>
          </p:cNvPr>
          <p:cNvGraphicFramePr>
            <a:graphicFrameLocks noGrp="1"/>
          </p:cNvGraphicFramePr>
          <p:nvPr>
            <p:extLst>
              <p:ext uri="{D42A27DB-BD31-4B8C-83A1-F6EECF244321}">
                <p14:modId xmlns:p14="http://schemas.microsoft.com/office/powerpoint/2010/main" val="2980295244"/>
              </p:ext>
            </p:extLst>
          </p:nvPr>
        </p:nvGraphicFramePr>
        <p:xfrm>
          <a:off x="2040835" y="2162865"/>
          <a:ext cx="9463776"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79304">
                  <a:extLst>
                    <a:ext uri="{9D8B030D-6E8A-4147-A177-3AD203B41FA5}">
                      <a16:colId xmlns:a16="http://schemas.microsoft.com/office/drawing/2014/main" val="2604815649"/>
                    </a:ext>
                  </a:extLst>
                </a:gridCol>
                <a:gridCol w="3260035">
                  <a:extLst>
                    <a:ext uri="{9D8B030D-6E8A-4147-A177-3AD203B41FA5}">
                      <a16:colId xmlns:a16="http://schemas.microsoft.com/office/drawing/2014/main" val="1008378255"/>
                    </a:ext>
                  </a:extLst>
                </a:gridCol>
                <a:gridCol w="2824437">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€ 30.000,00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€ 100.000,00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€ 20.000,00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333076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7CC1D1-8F80-4FC0-A70D-6AB291E495B7}"/>
              </a:ext>
            </a:extLst>
          </p:cNvPr>
          <p:cNvSpPr>
            <a:spLocks noGrp="1"/>
          </p:cNvSpPr>
          <p:nvPr>
            <p:ph type="title"/>
          </p:nvPr>
        </p:nvSpPr>
        <p:spPr>
          <a:xfrm>
            <a:off x="1158240" y="2637181"/>
            <a:ext cx="9875520" cy="1524001"/>
          </a:xfrm>
          <a:solidFill>
            <a:schemeClr val="accent3">
              <a:lumMod val="40000"/>
              <a:lumOff val="60000"/>
            </a:schemeClr>
          </a:solidFill>
          <a:ln>
            <a:solidFill>
              <a:schemeClr val="accent1"/>
            </a:solidFill>
          </a:ln>
          <a:effectLst>
            <a:outerShdw blurRad="50800" dist="38100" dir="5400000" algn="t" rotWithShape="0">
              <a:prstClr val="black">
                <a:alpha val="40000"/>
              </a:prstClr>
            </a:outerShdw>
          </a:effectLst>
          <a:scene3d>
            <a:camera prst="orthographicFront"/>
            <a:lightRig rig="threePt" dir="t"/>
          </a:scene3d>
          <a:sp3d>
            <a:bevelT/>
          </a:sp3d>
        </p:spPr>
        <p:txBody>
          <a:bodyPr>
            <a:noAutofit/>
          </a:bodyPr>
          <a:lstStyle/>
          <a:p>
            <a:pPr algn="ctr"/>
            <a:r>
              <a:rPr lang="it-IT" sz="4800" b="1" dirty="0">
                <a:solidFill>
                  <a:schemeClr val="accent3">
                    <a:lumMod val="50000"/>
                  </a:schemeClr>
                </a:solidFill>
                <a:effectLst>
                  <a:outerShdw blurRad="38100" dist="38100" dir="2700000" algn="tl">
                    <a:srgbClr val="000000">
                      <a:alpha val="43137"/>
                    </a:srgbClr>
                  </a:outerShdw>
                </a:effectLst>
              </a:rPr>
              <a:t>PROGETTI PNRR – AREA IV</a:t>
            </a:r>
          </a:p>
        </p:txBody>
      </p:sp>
    </p:spTree>
    <p:extLst>
      <p:ext uri="{BB962C8B-B14F-4D97-AF65-F5344CB8AC3E}">
        <p14:creationId xmlns:p14="http://schemas.microsoft.com/office/powerpoint/2010/main" val="176998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1409C-8C01-434E-98D7-59E0D182C289}"/>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sz="3000" b="1" dirty="0">
                <a:solidFill>
                  <a:schemeClr val="accent3">
                    <a:lumMod val="50000"/>
                  </a:schemeClr>
                </a:solidFill>
                <a:effectLst>
                  <a:outerShdw blurRad="38100" dist="38100" dir="2700000" algn="tl">
                    <a:srgbClr val="000000">
                      <a:alpha val="43137"/>
                    </a:srgbClr>
                  </a:outerShdw>
                </a:effectLst>
              </a:rPr>
              <a:t>PALESTRA COMUNALE PIAZZA MARTIRI DELLE FOIBE – Lavori di manutenzione straordinaria</a:t>
            </a:r>
            <a:endParaRPr lang="it-IT" sz="30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4AE49804-699F-45D5-ABA1-9C353FD6DED6}"/>
              </a:ext>
            </a:extLst>
          </p:cNvPr>
          <p:cNvSpPr>
            <a:spLocks noGrp="1"/>
          </p:cNvSpPr>
          <p:nvPr>
            <p:ph sz="half" idx="1"/>
          </p:nvPr>
        </p:nvSpPr>
        <p:spPr>
          <a:xfrm>
            <a:off x="2598737" y="2133600"/>
            <a:ext cx="4313864" cy="3777622"/>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2500" lnSpcReduction="10000"/>
          </a:bodyPr>
          <a:lstStyle/>
          <a:p>
            <a:pPr algn="just"/>
            <a:r>
              <a:rPr lang="it-IT" dirty="0">
                <a:solidFill>
                  <a:schemeClr val="accent3">
                    <a:lumMod val="50000"/>
                  </a:schemeClr>
                </a:solidFill>
              </a:rPr>
              <a:t>Importo totale </a:t>
            </a:r>
            <a:r>
              <a:rPr lang="it-IT" b="1" u="sng" dirty="0">
                <a:solidFill>
                  <a:schemeClr val="accent3">
                    <a:lumMod val="50000"/>
                  </a:schemeClr>
                </a:solidFill>
              </a:rPr>
              <a:t>€ 400.000,00</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Finanziamento Regione Lazio ai sensi della Legge regionale n. 14/2008 art. 1 comma 38</a:t>
            </a:r>
          </a:p>
          <a:p>
            <a:pPr algn="just"/>
            <a:r>
              <a:rPr lang="it-IT" dirty="0">
                <a:solidFill>
                  <a:schemeClr val="accent3">
                    <a:lumMod val="50000"/>
                  </a:schemeClr>
                </a:solidFill>
              </a:rPr>
              <a:t>Fase attuale</a:t>
            </a:r>
            <a:r>
              <a:rPr lang="it-IT" dirty="0"/>
              <a:t>: </a:t>
            </a:r>
            <a:r>
              <a:rPr lang="it-IT" dirty="0">
                <a:solidFill>
                  <a:schemeClr val="accent3">
                    <a:lumMod val="50000"/>
                  </a:schemeClr>
                </a:solidFill>
              </a:rPr>
              <a:t>affidamento dell’incarico di "Progettazione, Direzione Lavori, Contabilità, Liquidazione, Coordinamento della Sicurezza in fase di Progettazione/Esecuzione e redazione del Certificato di Regolare Esecuzione, Relazioni Specialistiche</a:t>
            </a:r>
          </a:p>
          <a:p>
            <a:endParaRPr lang="it-IT" sz="2400" u="sng" dirty="0">
              <a:solidFill>
                <a:schemeClr val="accent3">
                  <a:lumMod val="50000"/>
                </a:schemeClr>
              </a:solidFill>
            </a:endParaRPr>
          </a:p>
          <a:p>
            <a:endParaRPr lang="it-IT" dirty="0"/>
          </a:p>
        </p:txBody>
      </p:sp>
      <p:pic>
        <p:nvPicPr>
          <p:cNvPr id="10" name="Segnaposto contenuto 9">
            <a:extLst>
              <a:ext uri="{FF2B5EF4-FFF2-40B4-BE49-F238E27FC236}">
                <a16:creationId xmlns:a16="http://schemas.microsoft.com/office/drawing/2014/main" id="{41C2D76D-D86A-4081-B247-23F9D9EE5D00}"/>
              </a:ext>
            </a:extLst>
          </p:cNvPr>
          <p:cNvPicPr>
            <a:picLocks noGrp="1" noChangeAspect="1"/>
          </p:cNvPicPr>
          <p:nvPr>
            <p:ph sz="half" idx="2"/>
          </p:nvPr>
        </p:nvPicPr>
        <p:blipFill>
          <a:blip r:embed="rId2"/>
          <a:stretch>
            <a:fillRect/>
          </a:stretch>
        </p:blipFill>
        <p:spPr>
          <a:xfrm>
            <a:off x="7191375" y="2133601"/>
            <a:ext cx="4313238" cy="3161680"/>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2073212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E1BB695A-30DF-D2AD-7BB6-6730A30E1081}"/>
              </a:ext>
            </a:extLst>
          </p:cNvPr>
          <p:cNvSpPr txBox="1">
            <a:spLocks noGrp="1"/>
          </p:cNvSpPr>
          <p:nvPr>
            <p:ph type="title"/>
          </p:nvPr>
        </p:nvSpPr>
        <p:spPr>
          <a:xfrm>
            <a:off x="2592388" y="623888"/>
            <a:ext cx="8912225" cy="1281112"/>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it-IT" sz="2700" b="1" dirty="0">
                <a:solidFill>
                  <a:schemeClr val="accent3">
                    <a:lumMod val="50000"/>
                  </a:schemeClr>
                </a:solidFill>
                <a:effectLst>
                  <a:outerShdw blurRad="38100" dist="38100" dir="2700000" algn="tl">
                    <a:srgbClr val="000000">
                      <a:alpha val="43137"/>
                    </a:srgbClr>
                  </a:outerShdw>
                </a:effectLst>
              </a:rPr>
              <a:t>INTERVENTO DI RECUPERO DEGLI IMMOBILI IN LOC. LA BOTTE – PROGETTO COLLE ROSA</a:t>
            </a:r>
          </a:p>
        </p:txBody>
      </p:sp>
      <p:sp>
        <p:nvSpPr>
          <p:cNvPr id="5" name="Titolo 1">
            <a:extLst>
              <a:ext uri="{FF2B5EF4-FFF2-40B4-BE49-F238E27FC236}">
                <a16:creationId xmlns:a16="http://schemas.microsoft.com/office/drawing/2014/main" id="{11A4D462-D149-B65D-054C-57343D805F16}"/>
              </a:ext>
            </a:extLst>
          </p:cNvPr>
          <p:cNvSpPr txBox="1">
            <a:spLocks noGrp="1"/>
          </p:cNvSpPr>
          <p:nvPr>
            <p:ph idx="1"/>
          </p:nvPr>
        </p:nvSpPr>
        <p:spPr>
          <a:xfrm>
            <a:off x="2589213" y="2133600"/>
            <a:ext cx="8915400" cy="377825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numCol="1" rtlCol="0" anchor="ctr">
            <a:normAutofit fontScale="77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lnSpc>
                <a:spcPct val="120000"/>
              </a:lnSpc>
            </a:pPr>
            <a:r>
              <a:rPr lang="it-IT" sz="2100" dirty="0">
                <a:solidFill>
                  <a:schemeClr val="accent3">
                    <a:lumMod val="50000"/>
                  </a:schemeClr>
                </a:solidFill>
                <a:effectLst>
                  <a:outerShdw blurRad="38100" dist="38100" dir="2700000" algn="tl">
                    <a:srgbClr val="000000">
                      <a:alpha val="43137"/>
                    </a:srgbClr>
                  </a:outerShdw>
                </a:effectLst>
              </a:rPr>
              <a:t>      Colle Rosa è un complesso immobiliare di proprietà dell’Amministrazione Comunale di Guidonia Montecelio situato in località La Botte, e si inserisce in un contesto agricolo di rilevante pregio paesaggistico. L’immobile nel suo complesso è composto da circa 72 appartamenti per una superficie pari a 3.160 mq, circondato da ampie aree verdi che rendono il contesto un luogo ideale per ospitare attività, capaci di mettere in relazione l’uomo e la natura, donando momenti di raccoglimento e riflessione. Tale complesso edilizio, acquisito al patrimonio immobiliare dell’ente in esecuzione del comma 5, art. 31 del D.P.R. 380/2001, versa attualmente in uno stato di pesante abbandono che sta portando ad un rapido deperimento delle strutture ed espone l’intera proprietà a continui furti di materiali edili e di atti vandalici. Nonostante la collocazione sia fuori dai margini dell’insediamento periurbano, l’area è facilmente raggiungibile grazie alla vicinanza di strade di collegamento territoriale</a:t>
            </a:r>
            <a:r>
              <a:rPr lang="it-IT" sz="2100" b="1" dirty="0">
                <a:solidFill>
                  <a:schemeClr val="accent3">
                    <a:lumMod val="50000"/>
                  </a:schemeClr>
                </a:solidFill>
                <a:effectLst>
                  <a:outerShdw blurRad="38100" dist="38100" dir="2700000" algn="tl">
                    <a:srgbClr val="000000">
                      <a:alpha val="43137"/>
                    </a:srgbClr>
                  </a:outerShdw>
                </a:effectLst>
              </a:rPr>
              <a:t>.    </a:t>
            </a:r>
          </a:p>
          <a:p>
            <a:pPr algn="just">
              <a:lnSpc>
                <a:spcPct val="120000"/>
              </a:lnSpc>
            </a:pPr>
            <a:r>
              <a:rPr lang="it-IT" sz="2100" b="1" dirty="0">
                <a:solidFill>
                  <a:schemeClr val="accent3">
                    <a:lumMod val="50000"/>
                  </a:schemeClr>
                </a:solidFill>
                <a:effectLst>
                  <a:outerShdw blurRad="38100" dist="38100" dir="2700000" algn="tl">
                    <a:srgbClr val="000000">
                      <a:alpha val="43137"/>
                    </a:srgbClr>
                  </a:outerShdw>
                </a:effectLst>
              </a:rPr>
              <a:t>SEGUE…………….</a:t>
            </a:r>
            <a:endParaRPr lang="it-IT" sz="20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56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13796-48F3-4558-937B-C2193A061D99}"/>
              </a:ext>
            </a:extLst>
          </p:cNvPr>
          <p:cNvSpPr>
            <a:spLocks noGrp="1"/>
          </p:cNvSpPr>
          <p:nvPr>
            <p:ph type="title"/>
          </p:nvPr>
        </p:nvSpPr>
        <p:spPr>
          <a:xfrm>
            <a:off x="2592924" y="580237"/>
            <a:ext cx="4313237" cy="2878781"/>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sz="1400" dirty="0">
                <a:solidFill>
                  <a:schemeClr val="accent3">
                    <a:lumMod val="50000"/>
                  </a:schemeClr>
                </a:solidFill>
                <a:effectLst>
                  <a:outerShdw blurRad="38100" dist="38100" dir="2700000" algn="tl">
                    <a:srgbClr val="000000">
                      <a:alpha val="43137"/>
                    </a:srgbClr>
                  </a:outerShdw>
                </a:effectLst>
              </a:rPr>
              <a:t>Le linee Guida del PNRR identificano tra le missioni del Piano proprio il “miglioramento della resilienza e la capacità di ripresa dell’Italia”, e la “Riduzione dell’impatto sociale ed economico della crisi pandemica”. Una parte del complesso edilizio è di proprietà dell’ASL Roma 5     </a:t>
            </a:r>
            <a:br>
              <a:rPr lang="it-IT" sz="1400" dirty="0">
                <a:solidFill>
                  <a:schemeClr val="accent3">
                    <a:lumMod val="50000"/>
                  </a:schemeClr>
                </a:solidFill>
                <a:effectLst>
                  <a:outerShdw blurRad="38100" dist="38100" dir="2700000" algn="tl">
                    <a:srgbClr val="000000">
                      <a:alpha val="43137"/>
                    </a:srgbClr>
                  </a:outerShdw>
                </a:effectLst>
              </a:rPr>
            </a:br>
            <a:r>
              <a:rPr lang="it-IT" sz="1400" dirty="0">
                <a:solidFill>
                  <a:schemeClr val="accent3">
                    <a:lumMod val="50000"/>
                  </a:schemeClr>
                </a:solidFill>
                <a:effectLst>
                  <a:outerShdw blurRad="38100" dist="38100" dir="2700000" algn="tl">
                    <a:srgbClr val="000000">
                      <a:alpha val="43137"/>
                    </a:srgbClr>
                  </a:outerShdw>
                </a:effectLst>
              </a:rPr>
              <a:t> e una parte di proprietà del Comune di Guidonia Montecelio che (tramite accordo di programma) la ASL Roma 5 lo concede in comodato di uso gratuito (ex art 1803 C.C.) per 30 anni, salvo eventuale rinnovo.</a:t>
            </a:r>
          </a:p>
        </p:txBody>
      </p:sp>
      <p:pic>
        <p:nvPicPr>
          <p:cNvPr id="10" name="Segnaposto contenuto 9">
            <a:extLst>
              <a:ext uri="{FF2B5EF4-FFF2-40B4-BE49-F238E27FC236}">
                <a16:creationId xmlns:a16="http://schemas.microsoft.com/office/drawing/2014/main" id="{55B47D17-5778-AB94-44F6-C312150BD205}"/>
              </a:ext>
            </a:extLst>
          </p:cNvPr>
          <p:cNvPicPr>
            <a:picLocks noGrp="1" noChangeAspect="1"/>
          </p:cNvPicPr>
          <p:nvPr>
            <p:ph sz="half" idx="2"/>
          </p:nvPr>
        </p:nvPicPr>
        <p:blipFill>
          <a:blip r:embed="rId2"/>
          <a:stretch>
            <a:fillRect/>
          </a:stretch>
        </p:blipFill>
        <p:spPr>
          <a:xfrm>
            <a:off x="7245854" y="580237"/>
            <a:ext cx="3131126" cy="4121072"/>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8" name="Segnaposto contenuto 7">
            <a:extLst>
              <a:ext uri="{FF2B5EF4-FFF2-40B4-BE49-F238E27FC236}">
                <a16:creationId xmlns:a16="http://schemas.microsoft.com/office/drawing/2014/main" id="{677ED068-5C66-EBA6-43F4-A2BBE56DCF33}"/>
              </a:ext>
            </a:extLst>
          </p:cNvPr>
          <p:cNvPicPr>
            <a:picLocks noGrp="1" noChangeAspect="1"/>
          </p:cNvPicPr>
          <p:nvPr>
            <p:ph sz="half" idx="1"/>
          </p:nvPr>
        </p:nvPicPr>
        <p:blipFill>
          <a:blip r:embed="rId3"/>
          <a:stretch>
            <a:fillRect/>
          </a:stretch>
        </p:blipFill>
        <p:spPr>
          <a:xfrm>
            <a:off x="2592924" y="3622379"/>
            <a:ext cx="4313237" cy="2425755"/>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graphicFrame>
        <p:nvGraphicFramePr>
          <p:cNvPr id="17" name="Tabella 16">
            <a:extLst>
              <a:ext uri="{FF2B5EF4-FFF2-40B4-BE49-F238E27FC236}">
                <a16:creationId xmlns:a16="http://schemas.microsoft.com/office/drawing/2014/main" id="{663C8AE8-DCB6-D0BD-5A2C-B2E32249C4CE}"/>
              </a:ext>
            </a:extLst>
          </p:cNvPr>
          <p:cNvGraphicFramePr>
            <a:graphicFrameLocks noGrp="1"/>
          </p:cNvGraphicFramePr>
          <p:nvPr>
            <p:extLst>
              <p:ext uri="{D42A27DB-BD31-4B8C-83A1-F6EECF244321}">
                <p14:modId xmlns:p14="http://schemas.microsoft.com/office/powerpoint/2010/main" val="266779098"/>
              </p:ext>
            </p:extLst>
          </p:nvPr>
        </p:nvGraphicFramePr>
        <p:xfrm>
          <a:off x="7245854" y="4886036"/>
          <a:ext cx="4456619" cy="117182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62437">
                  <a:extLst>
                    <a:ext uri="{9D8B030D-6E8A-4147-A177-3AD203B41FA5}">
                      <a16:colId xmlns:a16="http://schemas.microsoft.com/office/drawing/2014/main" val="2604815649"/>
                    </a:ext>
                  </a:extLst>
                </a:gridCol>
                <a:gridCol w="1542473">
                  <a:extLst>
                    <a:ext uri="{9D8B030D-6E8A-4147-A177-3AD203B41FA5}">
                      <a16:colId xmlns:a16="http://schemas.microsoft.com/office/drawing/2014/main" val="1008378255"/>
                    </a:ext>
                  </a:extLst>
                </a:gridCol>
                <a:gridCol w="1551709">
                  <a:extLst>
                    <a:ext uri="{9D8B030D-6E8A-4147-A177-3AD203B41FA5}">
                      <a16:colId xmlns:a16="http://schemas.microsoft.com/office/drawing/2014/main" val="4239123618"/>
                    </a:ext>
                  </a:extLst>
                </a:gridCol>
              </a:tblGrid>
              <a:tr h="585913">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585913">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€ 1.849.800,00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€ 2.466.400,00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391329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0519DF-0952-4830-9D80-38212ADF7CEC}"/>
              </a:ext>
            </a:extLst>
          </p:cNvPr>
          <p:cNvSpPr>
            <a:spLocks noGrp="1"/>
          </p:cNvSpPr>
          <p:nvPr>
            <p:ph type="title"/>
          </p:nvPr>
        </p:nvSpPr>
        <p:spPr>
          <a:xfrm>
            <a:off x="2142836" y="624110"/>
            <a:ext cx="9361775" cy="1280890"/>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sz="3000" b="1" dirty="0">
                <a:solidFill>
                  <a:schemeClr val="accent3">
                    <a:lumMod val="50000"/>
                  </a:schemeClr>
                </a:solidFill>
                <a:effectLst>
                  <a:outerShdw blurRad="38100" dist="38100" dir="2700000" algn="tl">
                    <a:srgbClr val="000000">
                      <a:alpha val="43137"/>
                    </a:srgbClr>
                  </a:outerShdw>
                </a:effectLst>
              </a:rPr>
              <a:t>REALIZZAZIONE DI UNA NUOVA PISTA CICLO PEDONALE</a:t>
            </a:r>
          </a:p>
        </p:txBody>
      </p:sp>
      <p:sp>
        <p:nvSpPr>
          <p:cNvPr id="3" name="Segnaposto contenuto 2">
            <a:extLst>
              <a:ext uri="{FF2B5EF4-FFF2-40B4-BE49-F238E27FC236}">
                <a16:creationId xmlns:a16="http://schemas.microsoft.com/office/drawing/2014/main" id="{617478D1-DAEE-4C48-A9E1-E5759A1D4CAF}"/>
              </a:ext>
            </a:extLst>
          </p:cNvPr>
          <p:cNvSpPr>
            <a:spLocks noGrp="1"/>
          </p:cNvSpPr>
          <p:nvPr>
            <p:ph sz="half" idx="1"/>
          </p:nvPr>
        </p:nvSpPr>
        <p:spPr>
          <a:xfrm>
            <a:off x="2139123" y="2133600"/>
            <a:ext cx="9361775" cy="3454400"/>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lnSpcReduction="10000"/>
          </a:bodyPr>
          <a:lstStyle/>
          <a:p>
            <a:pPr algn="just"/>
            <a:r>
              <a:rPr lang="it-IT" dirty="0">
                <a:solidFill>
                  <a:schemeClr val="accent3">
                    <a:lumMod val="50000"/>
                  </a:schemeClr>
                </a:solidFill>
              </a:rPr>
              <a:t>Il Comune di Guidonia Montecelio, è risultato assegnatario del finanziamento erogato con fondi PNRR, per la realizzazione di un progetto di rigenerazione urbana denominato “Le Piazze di Guidonia, i luoghi degli sguardi” che comprende l’intervento di promozione delle attività sportive attraverso la realizzazione di una pista ciclo pedonale di raccordo di diverse piazze pubbliche oggetto di intervento di miglioramento della qualità del decoro urbano </a:t>
            </a:r>
            <a:r>
              <a:rPr lang="it-IT" dirty="0"/>
              <a:t>”</a:t>
            </a:r>
            <a:r>
              <a:rPr lang="it-IT" dirty="0">
                <a:solidFill>
                  <a:schemeClr val="accent3">
                    <a:lumMod val="50000"/>
                  </a:schemeClr>
                </a:solidFill>
              </a:rPr>
              <a:t>Opere finanziate con la DDG del 28 febbraio 2023, n.15 (interventi autorizzati – seconda parte allegato al decreto direttoriale del 10 marzo 2023, n.17)</a:t>
            </a:r>
          </a:p>
          <a:p>
            <a:pPr algn="just"/>
            <a:r>
              <a:rPr lang="it-IT" dirty="0">
                <a:solidFill>
                  <a:schemeClr val="accent3">
                    <a:lumMod val="50000"/>
                  </a:schemeClr>
                </a:solidFill>
              </a:rPr>
              <a:t>Il “Progetto di realizzazione di una nuova pista ciclopedonale”, prevede la realizzazione di una pista ciclopedonale di raccordo di diverse piazze pubbliche oltre ad interventi volti al miglioramento della qualità del decoro urbano</a:t>
            </a:r>
          </a:p>
          <a:p>
            <a:endParaRPr lang="it-IT" dirty="0"/>
          </a:p>
        </p:txBody>
      </p:sp>
      <p:graphicFrame>
        <p:nvGraphicFramePr>
          <p:cNvPr id="6" name="Tabella 5">
            <a:extLst>
              <a:ext uri="{FF2B5EF4-FFF2-40B4-BE49-F238E27FC236}">
                <a16:creationId xmlns:a16="http://schemas.microsoft.com/office/drawing/2014/main" id="{70881967-4D7C-6D64-C1BF-17EBB52EBFD2}"/>
              </a:ext>
            </a:extLst>
          </p:cNvPr>
          <p:cNvGraphicFramePr>
            <a:graphicFrameLocks noGrp="1"/>
          </p:cNvGraphicFramePr>
          <p:nvPr>
            <p:extLst>
              <p:ext uri="{D42A27DB-BD31-4B8C-83A1-F6EECF244321}">
                <p14:modId xmlns:p14="http://schemas.microsoft.com/office/powerpoint/2010/main" val="1147345547"/>
              </p:ext>
            </p:extLst>
          </p:nvPr>
        </p:nvGraphicFramePr>
        <p:xfrm>
          <a:off x="2142554" y="5732550"/>
          <a:ext cx="9358344" cy="7997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19448">
                  <a:extLst>
                    <a:ext uri="{9D8B030D-6E8A-4147-A177-3AD203B41FA5}">
                      <a16:colId xmlns:a16="http://schemas.microsoft.com/office/drawing/2014/main" val="2604815649"/>
                    </a:ext>
                  </a:extLst>
                </a:gridCol>
                <a:gridCol w="3119448">
                  <a:extLst>
                    <a:ext uri="{9D8B030D-6E8A-4147-A177-3AD203B41FA5}">
                      <a16:colId xmlns:a16="http://schemas.microsoft.com/office/drawing/2014/main" val="1008378255"/>
                    </a:ext>
                  </a:extLst>
                </a:gridCol>
                <a:gridCol w="3119448">
                  <a:extLst>
                    <a:ext uri="{9D8B030D-6E8A-4147-A177-3AD203B41FA5}">
                      <a16:colId xmlns:a16="http://schemas.microsoft.com/office/drawing/2014/main" val="4239123618"/>
                    </a:ext>
                  </a:extLst>
                </a:gridCol>
              </a:tblGrid>
              <a:tr h="428929">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2023</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2024</a:t>
                      </a:r>
                    </a:p>
                  </a:txBody>
                  <a:tcPr>
                    <a:solidFill>
                      <a:schemeClr val="accent3">
                        <a:lumMod val="60000"/>
                        <a:lumOff val="4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ANNUALITA’ 2025</a:t>
                      </a:r>
                    </a:p>
                  </a:txBody>
                  <a:tcPr>
                    <a:solidFill>
                      <a:schemeClr val="accent3">
                        <a:lumMod val="60000"/>
                        <a:lumOff val="40000"/>
                      </a:schemeClr>
                    </a:solidFill>
                  </a:tcPr>
                </a:tc>
                <a:extLst>
                  <a:ext uri="{0D108BD9-81ED-4DB2-BD59-A6C34878D82A}">
                    <a16:rowId xmlns:a16="http://schemas.microsoft.com/office/drawing/2014/main" val="2179986409"/>
                  </a:ext>
                </a:extLst>
              </a:tr>
              <a:tr h="370840">
                <a:tc>
                  <a:txBody>
                    <a:bodyPr/>
                    <a:lstStyle/>
                    <a:p>
                      <a:pPr marL="0" algn="ctr" defTabSz="914400" rtl="0" eaLnBrk="1" latinLnBrk="0" hangingPunct="1"/>
                      <a:endPar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endParaRP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€ 1.425.270,00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€ 1.900.360,00</a:t>
                      </a:r>
                    </a:p>
                  </a:txBody>
                  <a:tcPr>
                    <a:solidFill>
                      <a:schemeClr val="accent3">
                        <a:lumMod val="60000"/>
                        <a:lumOff val="40000"/>
                      </a:schemeClr>
                    </a:solidFill>
                  </a:tcPr>
                </a:tc>
                <a:extLst>
                  <a:ext uri="{0D108BD9-81ED-4DB2-BD59-A6C34878D82A}">
                    <a16:rowId xmlns:a16="http://schemas.microsoft.com/office/drawing/2014/main" val="2953094549"/>
                  </a:ext>
                </a:extLst>
              </a:tr>
            </a:tbl>
          </a:graphicData>
        </a:graphic>
      </p:graphicFrame>
    </p:spTree>
    <p:extLst>
      <p:ext uri="{BB962C8B-B14F-4D97-AF65-F5344CB8AC3E}">
        <p14:creationId xmlns:p14="http://schemas.microsoft.com/office/powerpoint/2010/main" val="368340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72EEC-3F69-4C07-AFB4-737D19331D7B}"/>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000" b="1" dirty="0">
                <a:solidFill>
                  <a:schemeClr val="accent3">
                    <a:lumMod val="50000"/>
                  </a:schemeClr>
                </a:solidFill>
                <a:effectLst>
                  <a:outerShdw blurRad="38100" dist="38100" dir="2700000" algn="tl">
                    <a:srgbClr val="000000">
                      <a:alpha val="43137"/>
                    </a:srgbClr>
                  </a:outerShdw>
                </a:effectLst>
              </a:rPr>
              <a:t>MANUTENZIONE MARCIAPIEDI LOCALITA’ COLLEVERDE – Via Monte Bianco, Via Montegrappa e Via Monte Gran Paradiso</a:t>
            </a:r>
          </a:p>
        </p:txBody>
      </p:sp>
      <p:pic>
        <p:nvPicPr>
          <p:cNvPr id="18" name="Segnaposto contenuto 17">
            <a:extLst>
              <a:ext uri="{FF2B5EF4-FFF2-40B4-BE49-F238E27FC236}">
                <a16:creationId xmlns:a16="http://schemas.microsoft.com/office/drawing/2014/main" id="{57F20FE8-289F-A2A4-829A-19585BE49093}"/>
              </a:ext>
            </a:extLst>
          </p:cNvPr>
          <p:cNvPicPr>
            <a:picLocks noGrp="1" noChangeAspect="1"/>
          </p:cNvPicPr>
          <p:nvPr>
            <p:ph sz="half" idx="1"/>
          </p:nvPr>
        </p:nvPicPr>
        <p:blipFill>
          <a:blip r:embed="rId2"/>
          <a:stretch>
            <a:fillRect/>
          </a:stretch>
        </p:blipFill>
        <p:spPr>
          <a:xfrm>
            <a:off x="2589213" y="2126222"/>
            <a:ext cx="4313237" cy="3231289"/>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4" name="Segnaposto contenuto 3">
            <a:extLst>
              <a:ext uri="{FF2B5EF4-FFF2-40B4-BE49-F238E27FC236}">
                <a16:creationId xmlns:a16="http://schemas.microsoft.com/office/drawing/2014/main" id="{0F194B0E-1DF0-4378-8C31-98B3C587231C}"/>
              </a:ext>
            </a:extLst>
          </p:cNvPr>
          <p:cNvSpPr>
            <a:spLocks noGrp="1"/>
          </p:cNvSpPr>
          <p:nvPr>
            <p:ph sz="half" idx="2"/>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dirty="0">
                <a:solidFill>
                  <a:schemeClr val="accent3">
                    <a:lumMod val="50000"/>
                  </a:schemeClr>
                </a:solidFill>
              </a:rPr>
              <a:t>Importo totale </a:t>
            </a:r>
            <a:r>
              <a:rPr lang="it-IT" b="1" u="sng" dirty="0">
                <a:solidFill>
                  <a:schemeClr val="accent3">
                    <a:lumMod val="50000"/>
                  </a:schemeClr>
                </a:solidFill>
              </a:rPr>
              <a:t>€ 200.000,00</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Finanziamento Regione Lazio ai sensi della Legge regionale n. 14/2008 art. 1 comma 38</a:t>
            </a:r>
          </a:p>
          <a:p>
            <a:endParaRPr lang="it-IT" sz="2000" dirty="0">
              <a:solidFill>
                <a:schemeClr val="accent3">
                  <a:lumMod val="50000"/>
                </a:schemeClr>
              </a:solidFill>
            </a:endParaRPr>
          </a:p>
        </p:txBody>
      </p:sp>
      <mc:AlternateContent xmlns:mc="http://schemas.openxmlformats.org/markup-compatibility/2006">
        <mc:Choice xmlns:p14="http://schemas.microsoft.com/office/powerpoint/2010/main" Requires="p14">
          <p:contentPart p14:bwMode="auto" r:id="rId3">
            <p14:nvContentPartPr>
              <p14:cNvPr id="3" name="Input penna 2">
                <a:extLst>
                  <a:ext uri="{FF2B5EF4-FFF2-40B4-BE49-F238E27FC236}">
                    <a16:creationId xmlns:a16="http://schemas.microsoft.com/office/drawing/2014/main" id="{C4E6D5E2-9C1F-ECF7-AB3E-843D367C6072}"/>
                  </a:ext>
                </a:extLst>
              </p14:cNvPr>
              <p14:cNvContentPartPr/>
              <p14:nvPr/>
            </p14:nvContentPartPr>
            <p14:xfrm>
              <a:off x="4571655" y="3395520"/>
              <a:ext cx="1743480" cy="272520"/>
            </p14:xfrm>
          </p:contentPart>
        </mc:Choice>
        <mc:Fallback>
          <p:pic>
            <p:nvPicPr>
              <p:cNvPr id="3" name="Input penna 2">
                <a:extLst>
                  <a:ext uri="{FF2B5EF4-FFF2-40B4-BE49-F238E27FC236}">
                    <a16:creationId xmlns:a16="http://schemas.microsoft.com/office/drawing/2014/main" id="{C4E6D5E2-9C1F-ECF7-AB3E-843D367C6072}"/>
                  </a:ext>
                </a:extLst>
              </p:cNvPr>
              <p:cNvPicPr/>
              <p:nvPr/>
            </p:nvPicPr>
            <p:blipFill>
              <a:blip r:embed="rId4"/>
              <a:stretch>
                <a:fillRect/>
              </a:stretch>
            </p:blipFill>
            <p:spPr>
              <a:xfrm>
                <a:off x="4553655" y="3377520"/>
                <a:ext cx="17791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put penna 4">
                <a:extLst>
                  <a:ext uri="{FF2B5EF4-FFF2-40B4-BE49-F238E27FC236}">
                    <a16:creationId xmlns:a16="http://schemas.microsoft.com/office/drawing/2014/main" id="{F1F376CB-83EF-3EAD-4809-B059BBBB8B41}"/>
                  </a:ext>
                </a:extLst>
              </p14:cNvPr>
              <p14:cNvContentPartPr/>
              <p14:nvPr/>
            </p14:nvContentPartPr>
            <p14:xfrm>
              <a:off x="4543215" y="3767040"/>
              <a:ext cx="1177920" cy="108720"/>
            </p14:xfrm>
          </p:contentPart>
        </mc:Choice>
        <mc:Fallback>
          <p:pic>
            <p:nvPicPr>
              <p:cNvPr id="5" name="Input penna 4">
                <a:extLst>
                  <a:ext uri="{FF2B5EF4-FFF2-40B4-BE49-F238E27FC236}">
                    <a16:creationId xmlns:a16="http://schemas.microsoft.com/office/drawing/2014/main" id="{F1F376CB-83EF-3EAD-4809-B059BBBB8B41}"/>
                  </a:ext>
                </a:extLst>
              </p:cNvPr>
              <p:cNvPicPr/>
              <p:nvPr/>
            </p:nvPicPr>
            <p:blipFill>
              <a:blip r:embed="rId6"/>
              <a:stretch>
                <a:fillRect/>
              </a:stretch>
            </p:blipFill>
            <p:spPr>
              <a:xfrm>
                <a:off x="4525215" y="3749040"/>
                <a:ext cx="1213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put penna 6">
                <a:extLst>
                  <a:ext uri="{FF2B5EF4-FFF2-40B4-BE49-F238E27FC236}">
                    <a16:creationId xmlns:a16="http://schemas.microsoft.com/office/drawing/2014/main" id="{C4D47672-CC6A-E8ED-CFD0-7D8D8350BFB4}"/>
                  </a:ext>
                </a:extLst>
              </p14:cNvPr>
              <p14:cNvContentPartPr/>
              <p14:nvPr/>
            </p14:nvContentPartPr>
            <p14:xfrm>
              <a:off x="4628895" y="3147840"/>
              <a:ext cx="1352880" cy="34920"/>
            </p14:xfrm>
          </p:contentPart>
        </mc:Choice>
        <mc:Fallback>
          <p:pic>
            <p:nvPicPr>
              <p:cNvPr id="7" name="Input penna 6">
                <a:extLst>
                  <a:ext uri="{FF2B5EF4-FFF2-40B4-BE49-F238E27FC236}">
                    <a16:creationId xmlns:a16="http://schemas.microsoft.com/office/drawing/2014/main" id="{C4D47672-CC6A-E8ED-CFD0-7D8D8350BFB4}"/>
                  </a:ext>
                </a:extLst>
              </p:cNvPr>
              <p:cNvPicPr/>
              <p:nvPr/>
            </p:nvPicPr>
            <p:blipFill>
              <a:blip r:embed="rId8"/>
              <a:stretch>
                <a:fillRect/>
              </a:stretch>
            </p:blipFill>
            <p:spPr>
              <a:xfrm>
                <a:off x="4611255" y="3129840"/>
                <a:ext cx="1388520" cy="70560"/>
              </a:xfrm>
              <a:prstGeom prst="rect">
                <a:avLst/>
              </a:prstGeom>
            </p:spPr>
          </p:pic>
        </mc:Fallback>
      </mc:AlternateContent>
    </p:spTree>
    <p:extLst>
      <p:ext uri="{BB962C8B-B14F-4D97-AF65-F5344CB8AC3E}">
        <p14:creationId xmlns:p14="http://schemas.microsoft.com/office/powerpoint/2010/main" val="203423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2033CF-1521-4E73-97EF-2D3BEE7880DD}"/>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000" b="1" dirty="0">
                <a:solidFill>
                  <a:schemeClr val="accent3">
                    <a:lumMod val="50000"/>
                  </a:schemeClr>
                </a:solidFill>
                <a:effectLst>
                  <a:outerShdw blurRad="38100" dist="38100" dir="2700000" algn="tl">
                    <a:srgbClr val="000000">
                      <a:alpha val="43137"/>
                    </a:srgbClr>
                  </a:outerShdw>
                </a:effectLst>
              </a:rPr>
              <a:t>MANUTENZIONE STRAORDINARIA STRADE E MARCIAPIEDI nel Comune di Guidonia</a:t>
            </a:r>
            <a:br>
              <a:rPr lang="it-IT" sz="3000" dirty="0">
                <a:solidFill>
                  <a:schemeClr val="accent3">
                    <a:lumMod val="50000"/>
                  </a:schemeClr>
                </a:solidFill>
              </a:rPr>
            </a:br>
            <a:endParaRPr lang="it-IT" sz="3000" dirty="0"/>
          </a:p>
        </p:txBody>
      </p:sp>
      <p:sp>
        <p:nvSpPr>
          <p:cNvPr id="3" name="Segnaposto contenuto 2">
            <a:extLst>
              <a:ext uri="{FF2B5EF4-FFF2-40B4-BE49-F238E27FC236}">
                <a16:creationId xmlns:a16="http://schemas.microsoft.com/office/drawing/2014/main" id="{C41F2C58-8E36-4A0B-810A-72BCA14F477D}"/>
              </a:ext>
            </a:extLst>
          </p:cNvPr>
          <p:cNvSpPr>
            <a:spLocks noGrp="1"/>
          </p:cNvSpPr>
          <p:nvPr>
            <p:ph sz="half" idx="1"/>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a:t>
            </a:r>
            <a:r>
              <a:rPr lang="it-IT" b="1" u="sng" dirty="0">
                <a:solidFill>
                  <a:schemeClr val="accent3">
                    <a:lumMod val="50000"/>
                  </a:schemeClr>
                </a:solidFill>
              </a:rPr>
              <a:t>€ 266.690,18</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Devoluzione mutuo Cassa Depositi e prestiti</a:t>
            </a:r>
          </a:p>
          <a:p>
            <a:endParaRPr lang="it-IT" dirty="0"/>
          </a:p>
        </p:txBody>
      </p:sp>
      <p:pic>
        <p:nvPicPr>
          <p:cNvPr id="8" name="Segnaposto contenuto 7">
            <a:extLst>
              <a:ext uri="{FF2B5EF4-FFF2-40B4-BE49-F238E27FC236}">
                <a16:creationId xmlns:a16="http://schemas.microsoft.com/office/drawing/2014/main" id="{A7BB6F23-7377-2B37-A313-A2AB4C371529}"/>
              </a:ext>
            </a:extLst>
          </p:cNvPr>
          <p:cNvPicPr>
            <a:picLocks noGrp="1" noChangeAspect="1"/>
          </p:cNvPicPr>
          <p:nvPr>
            <p:ph sz="half" idx="2"/>
          </p:nvPr>
        </p:nvPicPr>
        <p:blipFill>
          <a:blip r:embed="rId2"/>
          <a:stretch>
            <a:fillRect/>
          </a:stretch>
        </p:blipFill>
        <p:spPr>
          <a:xfrm>
            <a:off x="7191373" y="2133600"/>
            <a:ext cx="4313238" cy="658453"/>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9" name="Immagine 8">
            <a:extLst>
              <a:ext uri="{FF2B5EF4-FFF2-40B4-BE49-F238E27FC236}">
                <a16:creationId xmlns:a16="http://schemas.microsoft.com/office/drawing/2014/main" id="{6430C77F-B939-3CE7-D131-ECE7A56BA07D}"/>
              </a:ext>
            </a:extLst>
          </p:cNvPr>
          <p:cNvPicPr>
            <a:picLocks noChangeAspect="1"/>
          </p:cNvPicPr>
          <p:nvPr/>
        </p:nvPicPr>
        <p:blipFill>
          <a:blip r:embed="rId3"/>
          <a:stretch>
            <a:fillRect/>
          </a:stretch>
        </p:blipFill>
        <p:spPr>
          <a:xfrm>
            <a:off x="8118928" y="3017521"/>
            <a:ext cx="2458127" cy="2458127"/>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93692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34201-D06F-4253-811E-DAB2BA25914C}"/>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sz="3000" b="1" dirty="0">
                <a:solidFill>
                  <a:schemeClr val="accent3">
                    <a:lumMod val="50000"/>
                  </a:schemeClr>
                </a:solidFill>
                <a:effectLst>
                  <a:outerShdw blurRad="38100" dist="38100" dir="2700000" algn="tl">
                    <a:srgbClr val="000000">
                      <a:alpha val="43137"/>
                    </a:srgbClr>
                  </a:outerShdw>
                </a:effectLst>
              </a:rPr>
              <a:t>MANUTENZIONE STRAORDINARIA DEL MANTO STRADALE in località Marco Simone</a:t>
            </a:r>
          </a:p>
        </p:txBody>
      </p:sp>
      <p:sp>
        <p:nvSpPr>
          <p:cNvPr id="3" name="Segnaposto contenuto 2">
            <a:extLst>
              <a:ext uri="{FF2B5EF4-FFF2-40B4-BE49-F238E27FC236}">
                <a16:creationId xmlns:a16="http://schemas.microsoft.com/office/drawing/2014/main" id="{668CCB7F-AED6-41DF-A62A-146BBFD6D35A}"/>
              </a:ext>
            </a:extLst>
          </p:cNvPr>
          <p:cNvSpPr>
            <a:spLocks noGrp="1"/>
          </p:cNvSpPr>
          <p:nvPr>
            <p:ph sz="half" idx="1"/>
          </p:nvPr>
        </p:nvSpPr>
        <p:spPr>
          <a:xfrm>
            <a:off x="2589211" y="2133600"/>
            <a:ext cx="4457541" cy="3777622"/>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a:t>
            </a:r>
            <a:r>
              <a:rPr lang="it-IT" b="1" u="sng" dirty="0">
                <a:solidFill>
                  <a:schemeClr val="accent3">
                    <a:lumMod val="50000"/>
                  </a:schemeClr>
                </a:solidFill>
              </a:rPr>
              <a:t>€ 163.800,00</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Devoluzione mutuo Cassa Depositi e Prestiti</a:t>
            </a:r>
          </a:p>
          <a:p>
            <a:pPr algn="just"/>
            <a:r>
              <a:rPr lang="it-IT" dirty="0">
                <a:solidFill>
                  <a:schemeClr val="accent3">
                    <a:lumMod val="50000"/>
                  </a:schemeClr>
                </a:solidFill>
              </a:rPr>
              <a:t>L’intervento riguarderà in particolare Via Floro e Via Appiano</a:t>
            </a:r>
            <a:endParaRPr lang="it-IT" dirty="0"/>
          </a:p>
          <a:p>
            <a:endParaRPr lang="it-IT" dirty="0"/>
          </a:p>
        </p:txBody>
      </p:sp>
      <p:pic>
        <p:nvPicPr>
          <p:cNvPr id="13" name="Segnaposto contenuto 12">
            <a:extLst>
              <a:ext uri="{FF2B5EF4-FFF2-40B4-BE49-F238E27FC236}">
                <a16:creationId xmlns:a16="http://schemas.microsoft.com/office/drawing/2014/main" id="{59A608C5-00A9-0B79-B145-FB2292B0319B}"/>
              </a:ext>
            </a:extLst>
          </p:cNvPr>
          <p:cNvPicPr>
            <a:picLocks noGrp="1" noChangeAspect="1"/>
          </p:cNvPicPr>
          <p:nvPr>
            <p:ph sz="half" idx="2"/>
          </p:nvPr>
        </p:nvPicPr>
        <p:blipFill>
          <a:blip r:embed="rId2"/>
          <a:stretch>
            <a:fillRect/>
          </a:stretch>
        </p:blipFill>
        <p:spPr>
          <a:xfrm>
            <a:off x="7836386" y="2133600"/>
            <a:ext cx="3123884" cy="3778250"/>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mc:AlternateContent xmlns:mc="http://schemas.openxmlformats.org/markup-compatibility/2006" xmlns:p14="http://schemas.microsoft.com/office/powerpoint/2010/main">
        <mc:Choice Requires="p14">
          <p:contentPart p14:bwMode="auto" r:id="rId3">
            <p14:nvContentPartPr>
              <p14:cNvPr id="14" name="Input penna 13">
                <a:extLst>
                  <a:ext uri="{FF2B5EF4-FFF2-40B4-BE49-F238E27FC236}">
                    <a16:creationId xmlns:a16="http://schemas.microsoft.com/office/drawing/2014/main" id="{B3D371D9-0E12-FDFC-2B0E-4925AC33FBEA}"/>
                  </a:ext>
                </a:extLst>
              </p14:cNvPr>
              <p14:cNvContentPartPr/>
              <p14:nvPr/>
            </p14:nvContentPartPr>
            <p14:xfrm>
              <a:off x="8411065" y="3296895"/>
              <a:ext cx="563040" cy="2484720"/>
            </p14:xfrm>
          </p:contentPart>
        </mc:Choice>
        <mc:Fallback xmlns="">
          <p:pic>
            <p:nvPicPr>
              <p:cNvPr id="14" name="Input penna 13">
                <a:extLst>
                  <a:ext uri="{FF2B5EF4-FFF2-40B4-BE49-F238E27FC236}">
                    <a16:creationId xmlns:a16="http://schemas.microsoft.com/office/drawing/2014/main" id="{B3D371D9-0E12-FDFC-2B0E-4925AC33FBEA}"/>
                  </a:ext>
                </a:extLst>
              </p:cNvPr>
              <p:cNvPicPr/>
              <p:nvPr/>
            </p:nvPicPr>
            <p:blipFill>
              <a:blip r:embed="rId4"/>
              <a:stretch>
                <a:fillRect/>
              </a:stretch>
            </p:blipFill>
            <p:spPr>
              <a:xfrm>
                <a:off x="8393077" y="3278895"/>
                <a:ext cx="598657" cy="252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put penna 14">
                <a:extLst>
                  <a:ext uri="{FF2B5EF4-FFF2-40B4-BE49-F238E27FC236}">
                    <a16:creationId xmlns:a16="http://schemas.microsoft.com/office/drawing/2014/main" id="{BA905C26-C41F-DB93-6A9C-91235070FD83}"/>
                  </a:ext>
                </a:extLst>
              </p14:cNvPr>
              <p14:cNvContentPartPr/>
              <p14:nvPr/>
            </p14:nvContentPartPr>
            <p14:xfrm>
              <a:off x="8700505" y="2497695"/>
              <a:ext cx="575640" cy="769680"/>
            </p14:xfrm>
          </p:contentPart>
        </mc:Choice>
        <mc:Fallback xmlns="">
          <p:pic>
            <p:nvPicPr>
              <p:cNvPr id="15" name="Input penna 14">
                <a:extLst>
                  <a:ext uri="{FF2B5EF4-FFF2-40B4-BE49-F238E27FC236}">
                    <a16:creationId xmlns:a16="http://schemas.microsoft.com/office/drawing/2014/main" id="{BA905C26-C41F-DB93-6A9C-91235070FD83}"/>
                  </a:ext>
                </a:extLst>
              </p:cNvPr>
              <p:cNvPicPr/>
              <p:nvPr/>
            </p:nvPicPr>
            <p:blipFill>
              <a:blip r:embed="rId6"/>
              <a:stretch>
                <a:fillRect/>
              </a:stretch>
            </p:blipFill>
            <p:spPr>
              <a:xfrm>
                <a:off x="8682516" y="2479695"/>
                <a:ext cx="611258"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put penna 15">
                <a:extLst>
                  <a:ext uri="{FF2B5EF4-FFF2-40B4-BE49-F238E27FC236}">
                    <a16:creationId xmlns:a16="http://schemas.microsoft.com/office/drawing/2014/main" id="{3A9AE511-C06D-1A01-8E91-BC7C9471E19A}"/>
                  </a:ext>
                </a:extLst>
              </p14:cNvPr>
              <p14:cNvContentPartPr/>
              <p14:nvPr/>
            </p14:nvContentPartPr>
            <p14:xfrm>
              <a:off x="9305305" y="2481855"/>
              <a:ext cx="1086480" cy="684360"/>
            </p14:xfrm>
          </p:contentPart>
        </mc:Choice>
        <mc:Fallback xmlns="">
          <p:pic>
            <p:nvPicPr>
              <p:cNvPr id="16" name="Input penna 15">
                <a:extLst>
                  <a:ext uri="{FF2B5EF4-FFF2-40B4-BE49-F238E27FC236}">
                    <a16:creationId xmlns:a16="http://schemas.microsoft.com/office/drawing/2014/main" id="{3A9AE511-C06D-1A01-8E91-BC7C9471E19A}"/>
                  </a:ext>
                </a:extLst>
              </p:cNvPr>
              <p:cNvPicPr/>
              <p:nvPr/>
            </p:nvPicPr>
            <p:blipFill>
              <a:blip r:embed="rId8"/>
              <a:stretch>
                <a:fillRect/>
              </a:stretch>
            </p:blipFill>
            <p:spPr>
              <a:xfrm>
                <a:off x="9287305" y="2463855"/>
                <a:ext cx="112212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put penna 16">
                <a:extLst>
                  <a:ext uri="{FF2B5EF4-FFF2-40B4-BE49-F238E27FC236}">
                    <a16:creationId xmlns:a16="http://schemas.microsoft.com/office/drawing/2014/main" id="{4C69299C-7AED-5120-2CE9-944344292BAC}"/>
                  </a:ext>
                </a:extLst>
              </p14:cNvPr>
              <p14:cNvContentPartPr/>
              <p14:nvPr/>
            </p14:nvContentPartPr>
            <p14:xfrm>
              <a:off x="10091185" y="3152535"/>
              <a:ext cx="324720" cy="1586520"/>
            </p14:xfrm>
          </p:contentPart>
        </mc:Choice>
        <mc:Fallback xmlns="">
          <p:pic>
            <p:nvPicPr>
              <p:cNvPr id="17" name="Input penna 16">
                <a:extLst>
                  <a:ext uri="{FF2B5EF4-FFF2-40B4-BE49-F238E27FC236}">
                    <a16:creationId xmlns:a16="http://schemas.microsoft.com/office/drawing/2014/main" id="{4C69299C-7AED-5120-2CE9-944344292BAC}"/>
                  </a:ext>
                </a:extLst>
              </p:cNvPr>
              <p:cNvPicPr/>
              <p:nvPr/>
            </p:nvPicPr>
            <p:blipFill>
              <a:blip r:embed="rId10"/>
              <a:stretch>
                <a:fillRect/>
              </a:stretch>
            </p:blipFill>
            <p:spPr>
              <a:xfrm>
                <a:off x="10073185" y="3134531"/>
                <a:ext cx="360360" cy="16221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put penna 17">
                <a:extLst>
                  <a:ext uri="{FF2B5EF4-FFF2-40B4-BE49-F238E27FC236}">
                    <a16:creationId xmlns:a16="http://schemas.microsoft.com/office/drawing/2014/main" id="{7EDA95C9-3876-02D7-A88B-B0B83A0B35D4}"/>
                  </a:ext>
                </a:extLst>
              </p14:cNvPr>
              <p14:cNvContentPartPr/>
              <p14:nvPr/>
            </p14:nvContentPartPr>
            <p14:xfrm>
              <a:off x="8957545" y="4728975"/>
              <a:ext cx="1153080" cy="1009440"/>
            </p14:xfrm>
          </p:contentPart>
        </mc:Choice>
        <mc:Fallback xmlns="">
          <p:pic>
            <p:nvPicPr>
              <p:cNvPr id="18" name="Input penna 17">
                <a:extLst>
                  <a:ext uri="{FF2B5EF4-FFF2-40B4-BE49-F238E27FC236}">
                    <a16:creationId xmlns:a16="http://schemas.microsoft.com/office/drawing/2014/main" id="{7EDA95C9-3876-02D7-A88B-B0B83A0B35D4}"/>
                  </a:ext>
                </a:extLst>
              </p:cNvPr>
              <p:cNvPicPr/>
              <p:nvPr/>
            </p:nvPicPr>
            <p:blipFill>
              <a:blip r:embed="rId12"/>
              <a:stretch>
                <a:fillRect/>
              </a:stretch>
            </p:blipFill>
            <p:spPr>
              <a:xfrm>
                <a:off x="8939545" y="4710975"/>
                <a:ext cx="1188720" cy="1045080"/>
              </a:xfrm>
              <a:prstGeom prst="rect">
                <a:avLst/>
              </a:prstGeom>
            </p:spPr>
          </p:pic>
        </mc:Fallback>
      </mc:AlternateContent>
    </p:spTree>
    <p:extLst>
      <p:ext uri="{BB962C8B-B14F-4D97-AF65-F5344CB8AC3E}">
        <p14:creationId xmlns:p14="http://schemas.microsoft.com/office/powerpoint/2010/main" val="150377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41425-977F-48D1-A375-90DBE3922AEE}"/>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just"/>
            <a:r>
              <a:rPr lang="it-IT" sz="3000" b="1" dirty="0">
                <a:solidFill>
                  <a:schemeClr val="accent3">
                    <a:lumMod val="50000"/>
                  </a:schemeClr>
                </a:solidFill>
                <a:effectLst>
                  <a:outerShdw blurRad="38100" dist="38100" dir="2700000" algn="tl">
                    <a:srgbClr val="000000">
                      <a:alpha val="43137"/>
                    </a:srgbClr>
                  </a:outerShdw>
                </a:effectLst>
              </a:rPr>
              <a:t>REALIZZAZIONE CENTRO POLIVALENTE MARCO SIMONE: edificio da destinare a Centro Anziani</a:t>
            </a:r>
          </a:p>
        </p:txBody>
      </p:sp>
      <p:pic>
        <p:nvPicPr>
          <p:cNvPr id="6" name="Segnaposto contenuto 5">
            <a:extLst>
              <a:ext uri="{FF2B5EF4-FFF2-40B4-BE49-F238E27FC236}">
                <a16:creationId xmlns:a16="http://schemas.microsoft.com/office/drawing/2014/main" id="{56772E2B-A57F-3D33-1AF0-F1395E6B72B3}"/>
              </a:ext>
            </a:extLst>
          </p:cNvPr>
          <p:cNvPicPr>
            <a:picLocks noGrp="1" noChangeAspect="1"/>
          </p:cNvPicPr>
          <p:nvPr>
            <p:ph sz="half" idx="1"/>
          </p:nvPr>
        </p:nvPicPr>
        <p:blipFill>
          <a:blip r:embed="rId2"/>
          <a:stretch>
            <a:fillRect/>
          </a:stretch>
        </p:blipFill>
        <p:spPr>
          <a:xfrm>
            <a:off x="2664714" y="2126222"/>
            <a:ext cx="4313237" cy="658452"/>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4" name="Segnaposto contenuto 3">
            <a:extLst>
              <a:ext uri="{FF2B5EF4-FFF2-40B4-BE49-F238E27FC236}">
                <a16:creationId xmlns:a16="http://schemas.microsoft.com/office/drawing/2014/main" id="{348F1806-995E-41F6-B677-78D299D13E29}"/>
              </a:ext>
            </a:extLst>
          </p:cNvPr>
          <p:cNvSpPr>
            <a:spLocks noGrp="1"/>
          </p:cNvSpPr>
          <p:nvPr>
            <p:ph sz="half" idx="2"/>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a:t>
            </a:r>
            <a:r>
              <a:rPr lang="it-IT" b="1" u="sng" dirty="0">
                <a:solidFill>
                  <a:schemeClr val="accent3">
                    <a:lumMod val="50000"/>
                  </a:schemeClr>
                </a:solidFill>
              </a:rPr>
              <a:t>€ 350.000,00</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Finanziamento Regione Lazio ai sensi della Legge regionale n. 14/2008 art. 1 comma 38</a:t>
            </a:r>
          </a:p>
          <a:p>
            <a:endParaRPr lang="it-IT" dirty="0"/>
          </a:p>
        </p:txBody>
      </p:sp>
      <p:pic>
        <p:nvPicPr>
          <p:cNvPr id="10" name="Immagine 9">
            <a:extLst>
              <a:ext uri="{FF2B5EF4-FFF2-40B4-BE49-F238E27FC236}">
                <a16:creationId xmlns:a16="http://schemas.microsoft.com/office/drawing/2014/main" id="{EEBACAEC-2953-D93E-B1FE-4C8D36822D03}"/>
              </a:ext>
            </a:extLst>
          </p:cNvPr>
          <p:cNvPicPr>
            <a:picLocks noChangeAspect="1"/>
          </p:cNvPicPr>
          <p:nvPr/>
        </p:nvPicPr>
        <p:blipFill>
          <a:blip r:embed="rId3"/>
          <a:stretch>
            <a:fillRect/>
          </a:stretch>
        </p:blipFill>
        <p:spPr>
          <a:xfrm>
            <a:off x="3563147" y="3005896"/>
            <a:ext cx="2516369" cy="2220804"/>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8750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8287F4-D3DD-4CE1-9B41-63C0C7B2ABBC}"/>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000" b="1" dirty="0">
                <a:solidFill>
                  <a:schemeClr val="accent3">
                    <a:lumMod val="50000"/>
                  </a:schemeClr>
                </a:solidFill>
                <a:effectLst>
                  <a:outerShdw blurRad="38100" dist="38100" dir="2700000" algn="tl">
                    <a:srgbClr val="000000">
                      <a:alpha val="43137"/>
                    </a:srgbClr>
                  </a:outerShdw>
                </a:effectLst>
              </a:rPr>
              <a:t>PROGRAMMA SPERIMENTALE DEGLI INTERVENTI DI ADATTAMENTO AI CAMBIAMENTI CLIMATICI IN AMBITO URBANO (La Sorgente)</a:t>
            </a:r>
          </a:p>
        </p:txBody>
      </p:sp>
      <p:sp>
        <p:nvSpPr>
          <p:cNvPr id="3" name="Segnaposto contenuto 2">
            <a:extLst>
              <a:ext uri="{FF2B5EF4-FFF2-40B4-BE49-F238E27FC236}">
                <a16:creationId xmlns:a16="http://schemas.microsoft.com/office/drawing/2014/main" id="{F19C30B4-AA26-4589-9CFC-7C8A1D773B58}"/>
              </a:ext>
            </a:extLst>
          </p:cNvPr>
          <p:cNvSpPr>
            <a:spLocks noGrp="1"/>
          </p:cNvSpPr>
          <p:nvPr>
            <p:ph idx="1"/>
          </p:nvPr>
        </p:nvSpPr>
        <p:spPr>
          <a:xfrm>
            <a:off x="2589212" y="2133600"/>
            <a:ext cx="8915400" cy="2399305"/>
          </a:xfr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2500"/>
          </a:bodyPr>
          <a:lstStyle/>
          <a:p>
            <a:pPr algn="just"/>
            <a:r>
              <a:rPr lang="it-IT" dirty="0">
                <a:solidFill>
                  <a:schemeClr val="accent3">
                    <a:lumMod val="50000"/>
                  </a:schemeClr>
                </a:solidFill>
              </a:rPr>
              <a:t>Importo totale </a:t>
            </a:r>
            <a:r>
              <a:rPr lang="it-IT" b="1" u="sng" dirty="0">
                <a:solidFill>
                  <a:schemeClr val="accent3">
                    <a:lumMod val="50000"/>
                  </a:schemeClr>
                </a:solidFill>
              </a:rPr>
              <a:t>€ 383.600,00</a:t>
            </a:r>
            <a:r>
              <a:rPr lang="it-IT" b="1" dirty="0">
                <a:solidFill>
                  <a:schemeClr val="accent3">
                    <a:lumMod val="50000"/>
                  </a:schemeClr>
                </a:solidFill>
              </a:rPr>
              <a:t> </a:t>
            </a:r>
            <a:r>
              <a:rPr lang="it-IT" dirty="0">
                <a:solidFill>
                  <a:schemeClr val="accent3">
                    <a:lumMod val="50000"/>
                  </a:schemeClr>
                </a:solidFill>
              </a:rPr>
              <a:t>Annualità </a:t>
            </a:r>
            <a:r>
              <a:rPr lang="it-IT" b="1" dirty="0">
                <a:solidFill>
                  <a:schemeClr val="accent3">
                    <a:lumMod val="50000"/>
                  </a:schemeClr>
                </a:solidFill>
              </a:rPr>
              <a:t>2023</a:t>
            </a:r>
            <a:endParaRPr lang="it-IT" b="1" u="sng" dirty="0">
              <a:solidFill>
                <a:schemeClr val="accent3">
                  <a:lumMod val="50000"/>
                </a:schemeClr>
              </a:solidFill>
            </a:endParaRPr>
          </a:p>
          <a:p>
            <a:pPr algn="just"/>
            <a:r>
              <a:rPr lang="it-IT" dirty="0">
                <a:solidFill>
                  <a:schemeClr val="accent3">
                    <a:lumMod val="50000"/>
                  </a:schemeClr>
                </a:solidFill>
              </a:rPr>
              <a:t>Finanziamento ex </a:t>
            </a:r>
            <a:r>
              <a:rPr lang="it-IT" dirty="0" err="1">
                <a:solidFill>
                  <a:schemeClr val="accent3">
                    <a:lumMod val="50000"/>
                  </a:schemeClr>
                </a:solidFill>
              </a:rPr>
              <a:t>MiTe</a:t>
            </a:r>
            <a:r>
              <a:rPr lang="it-IT" dirty="0">
                <a:solidFill>
                  <a:schemeClr val="accent3">
                    <a:lumMod val="50000"/>
                  </a:schemeClr>
                </a:solidFill>
              </a:rPr>
              <a:t> ora MASE (Ministero Ambiente e Sostenibilità Energetica)</a:t>
            </a:r>
          </a:p>
          <a:p>
            <a:pPr algn="just"/>
            <a:r>
              <a:rPr lang="it-IT" dirty="0">
                <a:solidFill>
                  <a:schemeClr val="accent3">
                    <a:lumMod val="50000"/>
                  </a:schemeClr>
                </a:solidFill>
              </a:rPr>
              <a:t>Programma finalizzato ad aumentare la resilienza dei sistemi insediativi soggetti ai rischi generati dai cambiamenti climatici, con particolare riferimento alle ondate di calore e ai fenomeni di precipitazioni estreme e di siccità</a:t>
            </a:r>
          </a:p>
          <a:p>
            <a:pPr algn="just"/>
            <a:r>
              <a:rPr lang="it-IT" dirty="0">
                <a:solidFill>
                  <a:schemeClr val="accent3">
                    <a:lumMod val="50000"/>
                  </a:schemeClr>
                </a:solidFill>
              </a:rPr>
              <a:t>Il suddetto finanziamento è finalizzato a realizzare i seguenti interventi:</a:t>
            </a:r>
          </a:p>
          <a:p>
            <a:pPr marL="45720" indent="0" algn="just">
              <a:buNone/>
            </a:pPr>
            <a:endParaRPr lang="it-IT" dirty="0">
              <a:solidFill>
                <a:schemeClr val="accent3">
                  <a:lumMod val="50000"/>
                </a:schemeClr>
              </a:solidFill>
            </a:endParaRPr>
          </a:p>
          <a:p>
            <a:endParaRPr lang="it-IT" dirty="0"/>
          </a:p>
        </p:txBody>
      </p:sp>
      <p:graphicFrame>
        <p:nvGraphicFramePr>
          <p:cNvPr id="5" name="Tabella 5">
            <a:extLst>
              <a:ext uri="{FF2B5EF4-FFF2-40B4-BE49-F238E27FC236}">
                <a16:creationId xmlns:a16="http://schemas.microsoft.com/office/drawing/2014/main" id="{786AA6F5-BC8D-4143-B987-25A45E0620F8}"/>
              </a:ext>
            </a:extLst>
          </p:cNvPr>
          <p:cNvGraphicFramePr>
            <a:graphicFrameLocks noGrp="1"/>
          </p:cNvGraphicFramePr>
          <p:nvPr>
            <p:extLst>
              <p:ext uri="{D42A27DB-BD31-4B8C-83A1-F6EECF244321}">
                <p14:modId xmlns:p14="http://schemas.microsoft.com/office/powerpoint/2010/main" val="3158851047"/>
              </p:ext>
            </p:extLst>
          </p:nvPr>
        </p:nvGraphicFramePr>
        <p:xfrm>
          <a:off x="2589212" y="4735662"/>
          <a:ext cx="8915400" cy="179832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2228851">
                  <a:extLst>
                    <a:ext uri="{9D8B030D-6E8A-4147-A177-3AD203B41FA5}">
                      <a16:colId xmlns:a16="http://schemas.microsoft.com/office/drawing/2014/main" val="3892877974"/>
                    </a:ext>
                  </a:extLst>
                </a:gridCol>
                <a:gridCol w="2458986">
                  <a:extLst>
                    <a:ext uri="{9D8B030D-6E8A-4147-A177-3AD203B41FA5}">
                      <a16:colId xmlns:a16="http://schemas.microsoft.com/office/drawing/2014/main" val="1581550736"/>
                    </a:ext>
                  </a:extLst>
                </a:gridCol>
                <a:gridCol w="2572476">
                  <a:extLst>
                    <a:ext uri="{9D8B030D-6E8A-4147-A177-3AD203B41FA5}">
                      <a16:colId xmlns:a16="http://schemas.microsoft.com/office/drawing/2014/main" val="333227174"/>
                    </a:ext>
                  </a:extLst>
                </a:gridCol>
                <a:gridCol w="1655087">
                  <a:extLst>
                    <a:ext uri="{9D8B030D-6E8A-4147-A177-3AD203B41FA5}">
                      <a16:colId xmlns:a16="http://schemas.microsoft.com/office/drawing/2014/main" val="843331671"/>
                    </a:ext>
                  </a:extLst>
                </a:gridCol>
              </a:tblGrid>
              <a:tr h="277400">
                <a:tc>
                  <a:txBody>
                    <a:bodyPr/>
                    <a:lstStyle/>
                    <a:p>
                      <a:pPr algn="ctr"/>
                      <a:r>
                        <a:rPr lang="it-IT" sz="1600" b="1" dirty="0">
                          <a:solidFill>
                            <a:schemeClr val="accent3">
                              <a:lumMod val="50000"/>
                            </a:schemeClr>
                          </a:solidFill>
                          <a:effectLst>
                            <a:outerShdw blurRad="38100" dist="38100" dir="2700000" algn="tl">
                              <a:srgbClr val="000000">
                                <a:alpha val="43137"/>
                              </a:srgbClr>
                            </a:outerShdw>
                          </a:effectLst>
                        </a:rPr>
                        <a:t>TIPOLOGIA</a:t>
                      </a:r>
                    </a:p>
                  </a:txBody>
                  <a:tcPr>
                    <a:solidFill>
                      <a:schemeClr val="accent3">
                        <a:lumMod val="40000"/>
                        <a:lumOff val="6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INTERVENTO/MISURA</a:t>
                      </a:r>
                    </a:p>
                  </a:txBody>
                  <a:tcPr>
                    <a:solidFill>
                      <a:schemeClr val="accent3">
                        <a:lumMod val="40000"/>
                        <a:lumOff val="6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TITOLO INTERVENTO</a:t>
                      </a:r>
                    </a:p>
                  </a:txBody>
                  <a:tcPr>
                    <a:solidFill>
                      <a:schemeClr val="accent3">
                        <a:lumMod val="40000"/>
                        <a:lumOff val="60000"/>
                      </a:schemeClr>
                    </a:solidFill>
                  </a:tcPr>
                </a:tc>
                <a:tc>
                  <a:txBody>
                    <a:bodyPr/>
                    <a:lstStyle/>
                    <a:p>
                      <a:pPr marL="0" algn="ctr" defTabSz="914400" rtl="0" eaLnBrk="1" latinLnBrk="0" hangingPunct="1"/>
                      <a:r>
                        <a:rPr lang="it-IT" sz="16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IMPORTO</a:t>
                      </a:r>
                    </a:p>
                  </a:txBody>
                  <a:tcPr>
                    <a:solidFill>
                      <a:schemeClr val="accent3">
                        <a:lumMod val="40000"/>
                        <a:lumOff val="60000"/>
                      </a:schemeClr>
                    </a:solidFill>
                  </a:tcPr>
                </a:tc>
                <a:extLst>
                  <a:ext uri="{0D108BD9-81ED-4DB2-BD59-A6C34878D82A}">
                    <a16:rowId xmlns:a16="http://schemas.microsoft.com/office/drawing/2014/main" val="1464557773"/>
                  </a:ext>
                </a:extLst>
              </a:tr>
              <a:tr h="554800">
                <a:tc>
                  <a:txBody>
                    <a:bodyPr/>
                    <a:lstStyle/>
                    <a:p>
                      <a:pPr algn="just"/>
                      <a:r>
                        <a:rPr lang="it-IT" sz="1400" b="1" dirty="0">
                          <a:solidFill>
                            <a:schemeClr val="accent3">
                              <a:lumMod val="50000"/>
                            </a:schemeClr>
                          </a:solidFill>
                          <a:effectLst>
                            <a:outerShdw blurRad="38100" dist="38100" dir="2700000" algn="tl">
                              <a:srgbClr val="000000">
                                <a:alpha val="43137"/>
                              </a:srgbClr>
                            </a:outerShdw>
                          </a:effectLst>
                        </a:rPr>
                        <a:t>Tipologia I – Green e Blue</a:t>
                      </a:r>
                    </a:p>
                  </a:txBody>
                  <a:tcPr>
                    <a:solidFill>
                      <a:schemeClr val="accent3">
                        <a:lumMod val="40000"/>
                        <a:lumOff val="60000"/>
                      </a:schemeClr>
                    </a:solidFill>
                  </a:tcPr>
                </a:tc>
                <a:tc>
                  <a:txBody>
                    <a:bodyPr/>
                    <a:lstStyle/>
                    <a:p>
                      <a:pPr algn="just"/>
                      <a:r>
                        <a:rPr lang="it-IT" sz="1400" dirty="0">
                          <a:solidFill>
                            <a:schemeClr val="accent3">
                              <a:lumMod val="50000"/>
                            </a:schemeClr>
                          </a:solidFill>
                          <a:effectLst>
                            <a:outerShdw blurRad="38100" dist="38100" dir="2700000" algn="tl">
                              <a:srgbClr val="000000">
                                <a:alpha val="43137"/>
                              </a:srgbClr>
                            </a:outerShdw>
                          </a:effectLst>
                        </a:rPr>
                        <a:t>Realizzazione di spazi verdi in ambito urbano o di forestazione periurbana</a:t>
                      </a:r>
                    </a:p>
                  </a:txBody>
                  <a:tcPr>
                    <a:solidFill>
                      <a:schemeClr val="accent3">
                        <a:lumMod val="40000"/>
                        <a:lumOff val="60000"/>
                      </a:schemeClr>
                    </a:solidFill>
                  </a:tcPr>
                </a:tc>
                <a:tc>
                  <a:txBody>
                    <a:bodyPr/>
                    <a:lstStyle/>
                    <a:p>
                      <a:pPr algn="just"/>
                      <a:r>
                        <a:rPr lang="it-IT" sz="1400" b="1" dirty="0">
                          <a:solidFill>
                            <a:schemeClr val="accent3">
                              <a:lumMod val="50000"/>
                            </a:schemeClr>
                          </a:solidFill>
                          <a:effectLst>
                            <a:outerShdw blurRad="38100" dist="38100" dir="2700000" algn="tl">
                              <a:srgbClr val="000000">
                                <a:alpha val="43137"/>
                              </a:srgbClr>
                            </a:outerShdw>
                          </a:effectLst>
                        </a:rPr>
                        <a:t>Forestazione «La Sorgente»</a:t>
                      </a:r>
                    </a:p>
                  </a:txBody>
                  <a:tcPr>
                    <a:solidFill>
                      <a:schemeClr val="accent3">
                        <a:lumMod val="40000"/>
                        <a:lumOff val="60000"/>
                      </a:schemeClr>
                    </a:solidFill>
                  </a:tcPr>
                </a:tc>
                <a:tc>
                  <a:txBody>
                    <a:bodyPr/>
                    <a:lstStyle/>
                    <a:p>
                      <a:pPr algn="just"/>
                      <a:r>
                        <a:rPr lang="it-IT" sz="1400" dirty="0">
                          <a:solidFill>
                            <a:schemeClr val="accent3">
                              <a:lumMod val="50000"/>
                            </a:schemeClr>
                          </a:solidFill>
                          <a:effectLst>
                            <a:outerShdw blurRad="38100" dist="38100" dir="2700000" algn="tl">
                              <a:srgbClr val="000000">
                                <a:alpha val="43137"/>
                              </a:srgbClr>
                            </a:outerShdw>
                          </a:effectLst>
                        </a:rPr>
                        <a:t>€ 306.880,00</a:t>
                      </a:r>
                    </a:p>
                  </a:txBody>
                  <a:tcPr>
                    <a:solidFill>
                      <a:schemeClr val="accent3">
                        <a:lumMod val="40000"/>
                        <a:lumOff val="60000"/>
                      </a:schemeClr>
                    </a:solidFill>
                  </a:tcPr>
                </a:tc>
                <a:extLst>
                  <a:ext uri="{0D108BD9-81ED-4DB2-BD59-A6C34878D82A}">
                    <a16:rowId xmlns:a16="http://schemas.microsoft.com/office/drawing/2014/main" val="978003318"/>
                  </a:ext>
                </a:extLst>
              </a:tr>
              <a:tr h="452600">
                <a:tc>
                  <a:txBody>
                    <a:bodyPr/>
                    <a:lstStyle/>
                    <a:p>
                      <a:pPr algn="just"/>
                      <a:r>
                        <a:rPr lang="it-IT" sz="1400" b="1" dirty="0">
                          <a:solidFill>
                            <a:schemeClr val="accent3">
                              <a:lumMod val="50000"/>
                            </a:schemeClr>
                          </a:solidFill>
                          <a:effectLst>
                            <a:outerShdw blurRad="38100" dist="38100" dir="2700000" algn="tl">
                              <a:srgbClr val="000000">
                                <a:alpha val="43137"/>
                              </a:srgbClr>
                            </a:outerShdw>
                          </a:effectLst>
                        </a:rPr>
                        <a:t>Tipologia III – Misure Soft</a:t>
                      </a:r>
                    </a:p>
                  </a:txBody>
                  <a:tcPr>
                    <a:solidFill>
                      <a:schemeClr val="accent3">
                        <a:lumMod val="40000"/>
                        <a:lumOff val="60000"/>
                      </a:schemeClr>
                    </a:solidFill>
                  </a:tcPr>
                </a:tc>
                <a:tc>
                  <a:txBody>
                    <a:bodyPr/>
                    <a:lstStyle/>
                    <a:p>
                      <a:pPr algn="just"/>
                      <a:r>
                        <a:rPr lang="it-IT" sz="1400" kern="1200" dirty="0">
                          <a:solidFill>
                            <a:schemeClr val="accent3">
                              <a:lumMod val="50000"/>
                            </a:schemeClr>
                          </a:solidFill>
                          <a:effectLst>
                            <a:outerShdw blurRad="38100" dist="38100" dir="2700000" algn="tl">
                              <a:srgbClr val="000000">
                                <a:alpha val="43137"/>
                              </a:srgbClr>
                            </a:outerShdw>
                          </a:effectLst>
                          <a:latin typeface="+mn-lt"/>
                          <a:ea typeface="+mn-ea"/>
                          <a:cs typeface="+mn-cs"/>
                        </a:rPr>
                        <a:t>Misure finalizzate a migliorare le conoscenze a livello locale</a:t>
                      </a:r>
                    </a:p>
                  </a:txBody>
                  <a:tcPr>
                    <a:solidFill>
                      <a:schemeClr val="accent3">
                        <a:lumMod val="40000"/>
                        <a:lumOff val="60000"/>
                      </a:schemeClr>
                    </a:solidFill>
                  </a:tcPr>
                </a:tc>
                <a:tc>
                  <a:txBody>
                    <a:bodyPr/>
                    <a:lstStyle/>
                    <a:p>
                      <a:pPr algn="just"/>
                      <a:r>
                        <a:rPr lang="it-IT" sz="1400" b="1" kern="1200" dirty="0">
                          <a:solidFill>
                            <a:schemeClr val="accent3">
                              <a:lumMod val="50000"/>
                            </a:schemeClr>
                          </a:solidFill>
                          <a:effectLst>
                            <a:outerShdw blurRad="38100" dist="38100" dir="2700000" algn="tl">
                              <a:srgbClr val="000000">
                                <a:alpha val="43137"/>
                              </a:srgbClr>
                            </a:outerShdw>
                          </a:effectLst>
                          <a:latin typeface="+mn-lt"/>
                          <a:ea typeface="+mn-ea"/>
                          <a:cs typeface="+mn-cs"/>
                        </a:rPr>
                        <a:t>Redazione PAESC (Piano d’Azione per l’Energia Sostenibile e il Clima)</a:t>
                      </a:r>
                    </a:p>
                  </a:txBody>
                  <a:tcPr>
                    <a:solidFill>
                      <a:schemeClr val="accent3">
                        <a:lumMod val="40000"/>
                        <a:lumOff val="60000"/>
                      </a:schemeClr>
                    </a:solidFill>
                  </a:tcPr>
                </a:tc>
                <a:tc>
                  <a:txBody>
                    <a:bodyPr/>
                    <a:lstStyle/>
                    <a:p>
                      <a:pPr algn="just"/>
                      <a:r>
                        <a:rPr lang="it-IT" sz="1400" kern="1200" dirty="0">
                          <a:solidFill>
                            <a:schemeClr val="accent3">
                              <a:lumMod val="50000"/>
                            </a:schemeClr>
                          </a:solidFill>
                          <a:effectLst>
                            <a:outerShdw blurRad="38100" dist="38100" dir="2700000" algn="tl">
                              <a:srgbClr val="000000">
                                <a:alpha val="43137"/>
                              </a:srgbClr>
                            </a:outerShdw>
                          </a:effectLst>
                          <a:latin typeface="+mn-lt"/>
                          <a:ea typeface="+mn-ea"/>
                          <a:cs typeface="+mn-cs"/>
                        </a:rPr>
                        <a:t>€ 76.720,00</a:t>
                      </a:r>
                    </a:p>
                  </a:txBody>
                  <a:tcPr>
                    <a:solidFill>
                      <a:schemeClr val="accent3">
                        <a:lumMod val="40000"/>
                        <a:lumOff val="60000"/>
                      </a:schemeClr>
                    </a:solidFill>
                  </a:tcPr>
                </a:tc>
                <a:extLst>
                  <a:ext uri="{0D108BD9-81ED-4DB2-BD59-A6C34878D82A}">
                    <a16:rowId xmlns:a16="http://schemas.microsoft.com/office/drawing/2014/main" val="51612534"/>
                  </a:ext>
                </a:extLst>
              </a:tr>
            </a:tbl>
          </a:graphicData>
        </a:graphic>
      </p:graphicFrame>
    </p:spTree>
    <p:extLst>
      <p:ext uri="{BB962C8B-B14F-4D97-AF65-F5344CB8AC3E}">
        <p14:creationId xmlns:p14="http://schemas.microsoft.com/office/powerpoint/2010/main" val="408458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0519DF-0952-4830-9D80-38212ADF7CEC}"/>
              </a:ext>
            </a:extLst>
          </p:cNvPr>
          <p:cNvSpPr>
            <a:spLocks noGrp="1"/>
          </p:cNvSpPr>
          <p:nvPr>
            <p:ph type="title"/>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fontScale="90000"/>
          </a:bodyPr>
          <a:lstStyle/>
          <a:p>
            <a:pPr algn="just"/>
            <a:r>
              <a:rPr lang="it-IT" sz="3000" b="1" dirty="0">
                <a:solidFill>
                  <a:schemeClr val="accent3">
                    <a:lumMod val="50000"/>
                  </a:schemeClr>
                </a:solidFill>
                <a:effectLst>
                  <a:outerShdw blurRad="38100" dist="38100" dir="2700000" algn="tl">
                    <a:srgbClr val="000000">
                      <a:alpha val="43137"/>
                    </a:srgbClr>
                  </a:outerShdw>
                </a:effectLst>
              </a:rPr>
              <a:t>PROGETTAZIONE E ESECUZIONE PIANTUMAZIONE ESSENZE ARBOREE – Località </a:t>
            </a:r>
            <a:r>
              <a:rPr lang="it-IT" sz="3000" b="1" dirty="0" err="1">
                <a:solidFill>
                  <a:schemeClr val="accent3">
                    <a:lumMod val="50000"/>
                  </a:schemeClr>
                </a:solidFill>
                <a:effectLst>
                  <a:outerShdw blurRad="38100" dist="38100" dir="2700000" algn="tl">
                    <a:srgbClr val="000000">
                      <a:alpha val="43137"/>
                    </a:srgbClr>
                  </a:outerShdw>
                </a:effectLst>
              </a:rPr>
              <a:t>Colleverde</a:t>
            </a:r>
            <a:r>
              <a:rPr lang="it-IT" sz="3000" b="1" dirty="0">
                <a:solidFill>
                  <a:schemeClr val="accent3">
                    <a:lumMod val="50000"/>
                  </a:schemeClr>
                </a:solidFill>
                <a:effectLst>
                  <a:outerShdw blurRad="38100" dist="38100" dir="2700000" algn="tl">
                    <a:srgbClr val="000000">
                      <a:alpha val="43137"/>
                    </a:srgbClr>
                  </a:outerShdw>
                </a:effectLst>
              </a:rPr>
              <a:t> e </a:t>
            </a:r>
            <a:r>
              <a:rPr lang="it-IT" sz="3000" b="1" dirty="0" err="1">
                <a:solidFill>
                  <a:schemeClr val="accent3">
                    <a:lumMod val="50000"/>
                  </a:schemeClr>
                </a:solidFill>
                <a:effectLst>
                  <a:outerShdw blurRad="38100" dist="38100" dir="2700000" algn="tl">
                    <a:srgbClr val="000000">
                      <a:alpha val="43137"/>
                    </a:srgbClr>
                  </a:outerShdw>
                </a:effectLst>
              </a:rPr>
              <a:t>Colleverde</a:t>
            </a:r>
            <a:r>
              <a:rPr lang="it-IT" sz="3000" b="1" dirty="0">
                <a:solidFill>
                  <a:schemeClr val="accent3">
                    <a:lumMod val="50000"/>
                  </a:schemeClr>
                </a:solidFill>
                <a:effectLst>
                  <a:outerShdw blurRad="38100" dist="38100" dir="2700000" algn="tl">
                    <a:srgbClr val="000000">
                      <a:alpha val="43137"/>
                    </a:srgbClr>
                  </a:outerShdw>
                </a:effectLst>
              </a:rPr>
              <a:t> 2</a:t>
            </a:r>
          </a:p>
        </p:txBody>
      </p:sp>
      <p:sp>
        <p:nvSpPr>
          <p:cNvPr id="3" name="Segnaposto contenuto 2">
            <a:extLst>
              <a:ext uri="{FF2B5EF4-FFF2-40B4-BE49-F238E27FC236}">
                <a16:creationId xmlns:a16="http://schemas.microsoft.com/office/drawing/2014/main" id="{617478D1-DAEE-4C48-A9E1-E5759A1D4CAF}"/>
              </a:ext>
            </a:extLst>
          </p:cNvPr>
          <p:cNvSpPr>
            <a:spLocks noGrp="1"/>
          </p:cNvSpPr>
          <p:nvPr>
            <p:ph sz="half" idx="1"/>
          </p:nvPr>
        </p:nvSpPr>
        <p:spPr>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just"/>
            <a:r>
              <a:rPr lang="it-IT" dirty="0">
                <a:solidFill>
                  <a:schemeClr val="accent3">
                    <a:lumMod val="50000"/>
                  </a:schemeClr>
                </a:solidFill>
              </a:rPr>
              <a:t>Importo totale </a:t>
            </a:r>
            <a:r>
              <a:rPr lang="it-IT" b="1" u="sng" dirty="0">
                <a:solidFill>
                  <a:schemeClr val="accent3">
                    <a:lumMod val="50000"/>
                  </a:schemeClr>
                </a:solidFill>
              </a:rPr>
              <a:t>€ 208.298,97</a:t>
            </a:r>
          </a:p>
          <a:p>
            <a:pPr algn="just"/>
            <a:r>
              <a:rPr lang="it-IT" dirty="0">
                <a:solidFill>
                  <a:schemeClr val="accent3">
                    <a:lumMod val="50000"/>
                  </a:schemeClr>
                </a:solidFill>
              </a:rPr>
              <a:t>Annualità </a:t>
            </a:r>
            <a:r>
              <a:rPr lang="it-IT" b="1" dirty="0">
                <a:solidFill>
                  <a:schemeClr val="accent3">
                    <a:lumMod val="50000"/>
                  </a:schemeClr>
                </a:solidFill>
              </a:rPr>
              <a:t>2023</a:t>
            </a:r>
          </a:p>
          <a:p>
            <a:pPr algn="just"/>
            <a:r>
              <a:rPr lang="it-IT" dirty="0">
                <a:solidFill>
                  <a:schemeClr val="accent3">
                    <a:lumMod val="50000"/>
                  </a:schemeClr>
                </a:solidFill>
              </a:rPr>
              <a:t>Contributo per il recupero ambientale ai sensi dell’art. 15 della Legge Regionale 17/2004</a:t>
            </a:r>
          </a:p>
          <a:p>
            <a:endParaRPr lang="it-IT" dirty="0"/>
          </a:p>
        </p:txBody>
      </p:sp>
      <p:pic>
        <p:nvPicPr>
          <p:cNvPr id="11" name="Segnaposto contenuto 10">
            <a:extLst>
              <a:ext uri="{FF2B5EF4-FFF2-40B4-BE49-F238E27FC236}">
                <a16:creationId xmlns:a16="http://schemas.microsoft.com/office/drawing/2014/main" id="{1F0566BF-189A-CD85-3CDF-9CD939DE5E0F}"/>
              </a:ext>
            </a:extLst>
          </p:cNvPr>
          <p:cNvPicPr>
            <a:picLocks noGrp="1" noChangeAspect="1"/>
          </p:cNvPicPr>
          <p:nvPr>
            <p:ph sz="half" idx="2"/>
          </p:nvPr>
        </p:nvPicPr>
        <p:blipFill>
          <a:blip r:embed="rId2"/>
          <a:stretch>
            <a:fillRect/>
          </a:stretch>
        </p:blipFill>
        <p:spPr>
          <a:xfrm>
            <a:off x="7191375" y="2229889"/>
            <a:ext cx="4313238" cy="3569797"/>
          </a:xfr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mc:AlternateContent xmlns:mc="http://schemas.openxmlformats.org/markup-compatibility/2006" xmlns:p14="http://schemas.microsoft.com/office/powerpoint/2010/main">
        <mc:Choice Requires="p14">
          <p:contentPart p14:bwMode="auto" r:id="rId3">
            <p14:nvContentPartPr>
              <p14:cNvPr id="12" name="Input penna 11">
                <a:extLst>
                  <a:ext uri="{FF2B5EF4-FFF2-40B4-BE49-F238E27FC236}">
                    <a16:creationId xmlns:a16="http://schemas.microsoft.com/office/drawing/2014/main" id="{488AA18C-4A98-05EC-5DE0-9B0977F69094}"/>
                  </a:ext>
                </a:extLst>
              </p14:cNvPr>
              <p14:cNvContentPartPr/>
              <p14:nvPr/>
            </p14:nvContentPartPr>
            <p14:xfrm>
              <a:off x="7392675" y="2317020"/>
              <a:ext cx="2075040" cy="2917440"/>
            </p14:xfrm>
          </p:contentPart>
        </mc:Choice>
        <mc:Fallback xmlns="">
          <p:pic>
            <p:nvPicPr>
              <p:cNvPr id="12" name="Input penna 11">
                <a:extLst>
                  <a:ext uri="{FF2B5EF4-FFF2-40B4-BE49-F238E27FC236}">
                    <a16:creationId xmlns:a16="http://schemas.microsoft.com/office/drawing/2014/main" id="{488AA18C-4A98-05EC-5DE0-9B0977F69094}"/>
                  </a:ext>
                </a:extLst>
              </p:cNvPr>
              <p:cNvPicPr/>
              <p:nvPr/>
            </p:nvPicPr>
            <p:blipFill>
              <a:blip r:embed="rId4"/>
              <a:stretch>
                <a:fillRect/>
              </a:stretch>
            </p:blipFill>
            <p:spPr>
              <a:xfrm>
                <a:off x="7374675" y="2299380"/>
                <a:ext cx="2110680" cy="29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put penna 12">
                <a:extLst>
                  <a:ext uri="{FF2B5EF4-FFF2-40B4-BE49-F238E27FC236}">
                    <a16:creationId xmlns:a16="http://schemas.microsoft.com/office/drawing/2014/main" id="{F7B79875-13D3-3883-B157-2A75179CB084}"/>
                  </a:ext>
                </a:extLst>
              </p14:cNvPr>
              <p14:cNvContentPartPr/>
              <p14:nvPr/>
            </p14:nvContentPartPr>
            <p14:xfrm>
              <a:off x="9271155" y="4000740"/>
              <a:ext cx="749520" cy="1671480"/>
            </p14:xfrm>
          </p:contentPart>
        </mc:Choice>
        <mc:Fallback xmlns="">
          <p:pic>
            <p:nvPicPr>
              <p:cNvPr id="13" name="Input penna 12">
                <a:extLst>
                  <a:ext uri="{FF2B5EF4-FFF2-40B4-BE49-F238E27FC236}">
                    <a16:creationId xmlns:a16="http://schemas.microsoft.com/office/drawing/2014/main" id="{F7B79875-13D3-3883-B157-2A75179CB084}"/>
                  </a:ext>
                </a:extLst>
              </p:cNvPr>
              <p:cNvPicPr/>
              <p:nvPr/>
            </p:nvPicPr>
            <p:blipFill>
              <a:blip r:embed="rId6"/>
              <a:stretch>
                <a:fillRect/>
              </a:stretch>
            </p:blipFill>
            <p:spPr>
              <a:xfrm>
                <a:off x="9253155" y="3983100"/>
                <a:ext cx="785160" cy="170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put penna 13">
                <a:extLst>
                  <a:ext uri="{FF2B5EF4-FFF2-40B4-BE49-F238E27FC236}">
                    <a16:creationId xmlns:a16="http://schemas.microsoft.com/office/drawing/2014/main" id="{59E6245A-FACA-F8F6-B775-9AAFFEE8F00C}"/>
                  </a:ext>
                </a:extLst>
              </p14:cNvPr>
              <p14:cNvContentPartPr/>
              <p14:nvPr/>
            </p14:nvContentPartPr>
            <p14:xfrm>
              <a:off x="9424515" y="2642100"/>
              <a:ext cx="1743840" cy="1391760"/>
            </p14:xfrm>
          </p:contentPart>
        </mc:Choice>
        <mc:Fallback xmlns="">
          <p:pic>
            <p:nvPicPr>
              <p:cNvPr id="14" name="Input penna 13">
                <a:extLst>
                  <a:ext uri="{FF2B5EF4-FFF2-40B4-BE49-F238E27FC236}">
                    <a16:creationId xmlns:a16="http://schemas.microsoft.com/office/drawing/2014/main" id="{59E6245A-FACA-F8F6-B775-9AAFFEE8F00C}"/>
                  </a:ext>
                </a:extLst>
              </p:cNvPr>
              <p:cNvPicPr/>
              <p:nvPr/>
            </p:nvPicPr>
            <p:blipFill>
              <a:blip r:embed="rId8"/>
              <a:stretch>
                <a:fillRect/>
              </a:stretch>
            </p:blipFill>
            <p:spPr>
              <a:xfrm>
                <a:off x="9406875" y="2624100"/>
                <a:ext cx="177948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put penna 14">
                <a:extLst>
                  <a:ext uri="{FF2B5EF4-FFF2-40B4-BE49-F238E27FC236}">
                    <a16:creationId xmlns:a16="http://schemas.microsoft.com/office/drawing/2014/main" id="{11602F45-F9C0-7C27-5D27-485F3D844ECE}"/>
                  </a:ext>
                </a:extLst>
              </p14:cNvPr>
              <p14:cNvContentPartPr/>
              <p14:nvPr/>
            </p14:nvContentPartPr>
            <p14:xfrm>
              <a:off x="10034355" y="5446500"/>
              <a:ext cx="299880" cy="225720"/>
            </p14:xfrm>
          </p:contentPart>
        </mc:Choice>
        <mc:Fallback xmlns="">
          <p:pic>
            <p:nvPicPr>
              <p:cNvPr id="15" name="Input penna 14">
                <a:extLst>
                  <a:ext uri="{FF2B5EF4-FFF2-40B4-BE49-F238E27FC236}">
                    <a16:creationId xmlns:a16="http://schemas.microsoft.com/office/drawing/2014/main" id="{11602F45-F9C0-7C27-5D27-485F3D844ECE}"/>
                  </a:ext>
                </a:extLst>
              </p:cNvPr>
              <p:cNvPicPr/>
              <p:nvPr/>
            </p:nvPicPr>
            <p:blipFill>
              <a:blip r:embed="rId10"/>
              <a:stretch>
                <a:fillRect/>
              </a:stretch>
            </p:blipFill>
            <p:spPr>
              <a:xfrm>
                <a:off x="10016355" y="5428500"/>
                <a:ext cx="335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put penna 15">
                <a:extLst>
                  <a:ext uri="{FF2B5EF4-FFF2-40B4-BE49-F238E27FC236}">
                    <a16:creationId xmlns:a16="http://schemas.microsoft.com/office/drawing/2014/main" id="{CD0BCFA6-8832-8C4C-266C-6445BBCC5DE4}"/>
                  </a:ext>
                </a:extLst>
              </p14:cNvPr>
              <p14:cNvContentPartPr/>
              <p14:nvPr/>
            </p14:nvContentPartPr>
            <p14:xfrm>
              <a:off x="10315155" y="5009820"/>
              <a:ext cx="567000" cy="443520"/>
            </p14:xfrm>
          </p:contentPart>
        </mc:Choice>
        <mc:Fallback xmlns="">
          <p:pic>
            <p:nvPicPr>
              <p:cNvPr id="16" name="Input penna 15">
                <a:extLst>
                  <a:ext uri="{FF2B5EF4-FFF2-40B4-BE49-F238E27FC236}">
                    <a16:creationId xmlns:a16="http://schemas.microsoft.com/office/drawing/2014/main" id="{CD0BCFA6-8832-8C4C-266C-6445BBCC5DE4}"/>
                  </a:ext>
                </a:extLst>
              </p:cNvPr>
              <p:cNvPicPr/>
              <p:nvPr/>
            </p:nvPicPr>
            <p:blipFill>
              <a:blip r:embed="rId12"/>
              <a:stretch>
                <a:fillRect/>
              </a:stretch>
            </p:blipFill>
            <p:spPr>
              <a:xfrm>
                <a:off x="10297515" y="4991820"/>
                <a:ext cx="6026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put penna 16">
                <a:extLst>
                  <a:ext uri="{FF2B5EF4-FFF2-40B4-BE49-F238E27FC236}">
                    <a16:creationId xmlns:a16="http://schemas.microsoft.com/office/drawing/2014/main" id="{8EF4AD52-2B7B-F4BF-82EE-7D454E828E6C}"/>
                  </a:ext>
                </a:extLst>
              </p14:cNvPr>
              <p14:cNvContentPartPr/>
              <p14:nvPr/>
            </p14:nvContentPartPr>
            <p14:xfrm>
              <a:off x="10886835" y="2903100"/>
              <a:ext cx="619920" cy="2107080"/>
            </p14:xfrm>
          </p:contentPart>
        </mc:Choice>
        <mc:Fallback xmlns="">
          <p:pic>
            <p:nvPicPr>
              <p:cNvPr id="17" name="Input penna 16">
                <a:extLst>
                  <a:ext uri="{FF2B5EF4-FFF2-40B4-BE49-F238E27FC236}">
                    <a16:creationId xmlns:a16="http://schemas.microsoft.com/office/drawing/2014/main" id="{8EF4AD52-2B7B-F4BF-82EE-7D454E828E6C}"/>
                  </a:ext>
                </a:extLst>
              </p:cNvPr>
              <p:cNvPicPr/>
              <p:nvPr/>
            </p:nvPicPr>
            <p:blipFill>
              <a:blip r:embed="rId14"/>
              <a:stretch>
                <a:fillRect/>
              </a:stretch>
            </p:blipFill>
            <p:spPr>
              <a:xfrm>
                <a:off x="10868835" y="2885100"/>
                <a:ext cx="655560" cy="2142720"/>
              </a:xfrm>
              <a:prstGeom prst="rect">
                <a:avLst/>
              </a:prstGeom>
            </p:spPr>
          </p:pic>
        </mc:Fallback>
      </mc:AlternateContent>
    </p:spTree>
    <p:extLst>
      <p:ext uri="{BB962C8B-B14F-4D97-AF65-F5344CB8AC3E}">
        <p14:creationId xmlns:p14="http://schemas.microsoft.com/office/powerpoint/2010/main" val="26832405"/>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950</TotalTime>
  <Words>1811</Words>
  <Application>Microsoft Office PowerPoint</Application>
  <PresentationFormat>Widescreen</PresentationFormat>
  <Paragraphs>247</Paragraphs>
  <Slides>32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Arial</vt:lpstr>
      <vt:lpstr>Century Gothic</vt:lpstr>
      <vt:lpstr>Wingdings 3</vt:lpstr>
      <vt:lpstr>Filo</vt:lpstr>
      <vt:lpstr>PROGRAMMA TRIENNALE DEI LAVORI PUBBLICI 2023-2025</vt:lpstr>
      <vt:lpstr>RIQUALIFICAZIONE CAMPO DA CALCIO COMUNALE sito in via Campo Sportivo località Guidonia </vt:lpstr>
      <vt:lpstr>PALESTRA COMUNALE PIAZZA MARTIRI DELLE FOIBE – Lavori di manutenzione straordinaria</vt:lpstr>
      <vt:lpstr>MANUTENZIONE MARCIAPIEDI LOCALITA’ COLLEVERDE – Via Monte Bianco, Via Montegrappa e Via Monte Gran Paradiso</vt:lpstr>
      <vt:lpstr>MANUTENZIONE STRAORDINARIA STRADE E MARCIAPIEDI nel Comune di Guidonia </vt:lpstr>
      <vt:lpstr>MANUTENZIONE STRAORDINARIA DEL MANTO STRADALE in località Marco Simone</vt:lpstr>
      <vt:lpstr>REALIZZAZIONE CENTRO POLIVALENTE MARCO SIMONE: edificio da destinare a Centro Anziani</vt:lpstr>
      <vt:lpstr>PROGRAMMA SPERIMENTALE DEGLI INTERVENTI DI ADATTAMENTO AI CAMBIAMENTI CLIMATICI IN AMBITO URBANO (La Sorgente)</vt:lpstr>
      <vt:lpstr>PROGETTAZIONE E ESECUZIONE PIANTUMAZIONE ESSENZE ARBOREE – Località Colleverde e Colleverde 2</vt:lpstr>
      <vt:lpstr>ADEGUAMENTO SCUOLA ELEMENTARE-MATERNA IN VIA MAZZINI in località Villanova IN POLO PER L’INFANZIA</vt:lpstr>
      <vt:lpstr>LAVORI DI ADEGUAMENTO ANTISISMICO ED ANTINCENDIO DELLA SCUOLA DON MILANI in via Marco Aurelio</vt:lpstr>
      <vt:lpstr>STANZIAMENTI DA BILANCIO COMUNALE</vt:lpstr>
      <vt:lpstr>MANUTENZIONE STRAORDINARIA DI AREE LIMITROFE ALLE STRADE, CUNETTE E RETI DI DRENAGGIO ricompresi nel territorio del Comune di Guidonia M.</vt:lpstr>
      <vt:lpstr>INSTALLAZIONE DI NUOVI PALI PER L’ILLUMINAZIONE PUBBLICA DI PROPRIETA’ DELL’AMMINISTRAZIONE ricompresi nel territorio del Comune di Guidonia Montecelio</vt:lpstr>
      <vt:lpstr>Presentazione standard di PowerPoint</vt:lpstr>
      <vt:lpstr>Presentazione standard di PowerPoint</vt:lpstr>
      <vt:lpstr>MANUTENZIONE STRAORDINARIA STRADE E MARCIAPIEDI ricompresi nel territorio del Comune di Guidonia Montecelio</vt:lpstr>
      <vt:lpstr>MANUTENZIONE STRAORDINARIA DI EDIFICI SCOLASTICI di proprietà del Comune di Guidonia Montecelio</vt:lpstr>
      <vt:lpstr>MANUTENZIONE STRAORDINARIA IMPIANTI SPORTIVI del Comune di Guidonia Montecelio</vt:lpstr>
      <vt:lpstr>RESTAURO CONSERVATIVO E VALORIZZAZIONE MUSEALE DELLA DSSE (Villa Aeronautica)</vt:lpstr>
      <vt:lpstr>MANUTENZIONE STRAORDINARIA DELLE STRADE E DEI MARCIAPIEDI COMUNALI</vt:lpstr>
      <vt:lpstr>INTERVENTI RELATIVI ALLA MESSA IN SICUREZZA DEL P.E.B.A. (Piano Eliminazione Barriere Architettoniche)</vt:lpstr>
      <vt:lpstr>MANUTENZIONE STRAORDINARIA E ADEGUAMENTO ANTISISMICO ED ANTINCENDIO DEL CAVALCAFERROVIA in via della longarina</vt:lpstr>
      <vt:lpstr>POTENZIAMENTO E MIGLIORAMENTO DELLA SEGNALETICA STRADALE</vt:lpstr>
      <vt:lpstr>MANUTENZIONE STRAORDINARIA STRADE E MARCIAPIEDI RICOMPRESI NEL TERRITORIO del Comune di Guidonia Montecelio</vt:lpstr>
      <vt:lpstr>STANZIAMENTI DA BILANCIO COMUNALE – AREA V</vt:lpstr>
      <vt:lpstr>PARCO AZZURRO – PROGETTO PER LA MESSA IN SICUREZZA DI N°295 PALI DI PUBBLICA ILLUMINAZIONE POSIZIONATI IN LUOGHI IMPROPRI</vt:lpstr>
      <vt:lpstr>LAVORI DI MANUTENZIONE STRAORDINARIA FINALIZZATI ALLA RIATTIVAZIONE DEGLI IMPIANTI FOTOVOLTAICI</vt:lpstr>
      <vt:lpstr>PROGETTI PNRR – AREA IV</vt:lpstr>
      <vt:lpstr>INTERVENTO DI RECUPERO DEGLI IMMOBILI IN LOC. LA BOTTE – PROGETTO COLLE ROSA</vt:lpstr>
      <vt:lpstr>Le linee Guida del PNRR identificano tra le missioni del Piano proprio il “miglioramento della resilienza e la capacità di ripresa dell’Italia”, e la “Riduzione dell’impatto sociale ed economico della crisi pandemica”. Una parte del complesso edilizio è di proprietà dell’ASL Roma 5       e una parte di proprietà del Comune di Guidonia Montecelio che (tramite accordo di programma) la ASL Roma 5 lo concede in comodato di uso gratuito (ex art 1803 C.C.) per 30 anni, salvo eventuale rinnovo.</vt:lpstr>
      <vt:lpstr>REALIZZAZIONE DI UNA NUOVA PISTA CICLO PEDONALE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TRIENNALE DEI LAVORI PUBBLICI 2023-2025</dc:title>
  <dc:creator>HP</dc:creator>
  <cp:lastModifiedBy>Lusy Pelloni</cp:lastModifiedBy>
  <cp:revision>72</cp:revision>
  <cp:lastPrinted>2023-05-11T14:11:08Z</cp:lastPrinted>
  <dcterms:created xsi:type="dcterms:W3CDTF">2023-03-01T06:49:21Z</dcterms:created>
  <dcterms:modified xsi:type="dcterms:W3CDTF">2023-05-11T15:07:46Z</dcterms:modified>
</cp:coreProperties>
</file>